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3" r:id="rId4"/>
    <p:sldId id="258" r:id="rId5"/>
    <p:sldId id="264" r:id="rId6"/>
    <p:sldId id="265" r:id="rId7"/>
    <p:sldId id="259" r:id="rId8"/>
    <p:sldId id="260" r:id="rId9"/>
    <p:sldId id="261" r:id="rId10"/>
    <p:sldId id="262" r:id="rId11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AB8A06F-0A39-4D8F-A9A3-B185274C53C5}" v="486" dt="2023-02-05T13:20:19.099"/>
    <p1510:client id="{1F6D3940-F55A-40FB-B78C-7224C2EA1D64}" v="409" dt="2023-02-14T19:28:44.709"/>
    <p1510:client id="{642CA77B-A915-473D-8516-371536072637}" v="187" dt="2023-02-05T16:11:32.038"/>
    <p1510:client id="{8720538F-6A16-4FF2-A05F-5628160BAC16}" v="27" dt="2023-02-17T10:12:14.958"/>
    <p1510:client id="{B0B7AB75-B0D1-4DC0-998C-C5545437F050}" v="1" dt="2023-02-17T18:12:50.858"/>
    <p1510:client id="{CFAFB0BA-58CA-4BBE-9790-E0AB53858BE0}" v="23" dt="2023-02-21T06:21:36.473"/>
    <p1510:client id="{DFD5883C-0E63-4657-AA4A-76476DA94A39}" v="374" dt="2023-02-05T13:52:45.75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2" autoAdjust="0"/>
    <p:restoredTop sz="94660"/>
  </p:normalViewPr>
  <p:slideViewPr>
    <p:cSldViewPr snapToGrid="0">
      <p:cViewPr varScale="1">
        <p:scale>
          <a:sx n="89" d="100"/>
          <a:sy n="89" d="100"/>
        </p:scale>
        <p:origin x="84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FB779-270B-4192-84BA-A697F48306DC}" type="datetimeFigureOut">
              <a:rPr lang="ru-RU" smtClean="0"/>
              <a:t>20.02.2023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DC19C-03DA-4066-9FF7-D0BF1BC6D6F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10799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FB779-270B-4192-84BA-A697F48306DC}" type="datetimeFigureOut">
              <a:rPr lang="ru-RU" smtClean="0"/>
              <a:t>20.02.2023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DC19C-03DA-4066-9FF7-D0BF1BC6D6F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657274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FB779-270B-4192-84BA-A697F48306DC}" type="datetimeFigureOut">
              <a:rPr lang="ru-RU" smtClean="0"/>
              <a:t>20.02.2023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DC19C-03DA-4066-9FF7-D0BF1BC6D6F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122617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FB779-270B-4192-84BA-A697F48306DC}" type="datetimeFigureOut">
              <a:rPr lang="ru-RU" smtClean="0"/>
              <a:t>20.02.2023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DC19C-03DA-4066-9FF7-D0BF1BC6D6F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037117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FB779-270B-4192-84BA-A697F48306DC}" type="datetimeFigureOut">
              <a:rPr lang="ru-RU" smtClean="0"/>
              <a:t>20.02.2023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DC19C-03DA-4066-9FF7-D0BF1BC6D6F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763698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FB779-270B-4192-84BA-A697F48306DC}" type="datetimeFigureOut">
              <a:rPr lang="ru-RU" smtClean="0"/>
              <a:t>20.02.2023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DC19C-03DA-4066-9FF7-D0BF1BC6D6F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257622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FB779-270B-4192-84BA-A697F48306DC}" type="datetimeFigureOut">
              <a:rPr lang="ru-RU" smtClean="0"/>
              <a:t>20.02.2023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DC19C-03DA-4066-9FF7-D0BF1BC6D6F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80027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FB779-270B-4192-84BA-A697F48306DC}" type="datetimeFigureOut">
              <a:rPr lang="ru-RU" smtClean="0"/>
              <a:t>20.02.2023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DC19C-03DA-4066-9FF7-D0BF1BC6D6F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953355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FB779-270B-4192-84BA-A697F48306DC}" type="datetimeFigureOut">
              <a:rPr lang="ru-RU" smtClean="0"/>
              <a:t>20.02.2023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DC19C-03DA-4066-9FF7-D0BF1BC6D6F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887541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FB779-270B-4192-84BA-A697F48306DC}" type="datetimeFigureOut">
              <a:rPr lang="ru-RU" smtClean="0"/>
              <a:t>20.02.2023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DC19C-03DA-4066-9FF7-D0BF1BC6D6F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656952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FB779-270B-4192-84BA-A697F48306DC}" type="datetimeFigureOut">
              <a:rPr lang="ru-RU" smtClean="0"/>
              <a:t>20.02.2023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DC19C-03DA-4066-9FF7-D0BF1BC6D6F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341692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FFB779-270B-4192-84BA-A697F48306DC}" type="datetimeFigureOut">
              <a:rPr lang="ru-RU" smtClean="0"/>
              <a:t>20.02.2023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5DC19C-03DA-4066-9FF7-D0BF1BC6D6F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549794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angular.io/guide/comparing-observables" TargetMode="External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6" name="Rectangle 15">
            <a:extLst>
              <a:ext uri="{FF2B5EF4-FFF2-40B4-BE49-F238E27FC236}">
                <a16:creationId xmlns:a16="http://schemas.microsoft.com/office/drawing/2014/main" id="{E91DC736-0EF8-4F87-9146-EBF1D2EE4D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DC4A699C-56A2-FFCA-65AE-0E0A55928E0D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5397" r="23298" b="3695"/>
          <a:stretch/>
        </p:blipFill>
        <p:spPr>
          <a:xfrm>
            <a:off x="3523488" y="10"/>
            <a:ext cx="8668512" cy="6857990"/>
          </a:xfrm>
          <a:prstGeom prst="rect">
            <a:avLst/>
          </a:prstGeom>
        </p:spPr>
      </p:pic>
      <p:sp>
        <p:nvSpPr>
          <p:cNvPr id="18" name="Rectangle 17">
            <a:extLst>
              <a:ext uri="{FF2B5EF4-FFF2-40B4-BE49-F238E27FC236}">
                <a16:creationId xmlns:a16="http://schemas.microsoft.com/office/drawing/2014/main" id="{097CD68E-23E3-4007-8847-CD0944C4F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756601" cy="6858000"/>
          </a:xfrm>
          <a:prstGeom prst="rect">
            <a:avLst/>
          </a:prstGeom>
          <a:gradFill>
            <a:gsLst>
              <a:gs pos="58000">
                <a:schemeClr val="bg1"/>
              </a:gs>
              <a:gs pos="35000">
                <a:schemeClr val="bg1">
                  <a:alpha val="79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00277" y="2081919"/>
            <a:ext cx="3421286" cy="2056431"/>
          </a:xfrm>
          <a:noFill/>
        </p:spPr>
        <p:txBody>
          <a:bodyPr anchor="b">
            <a:normAutofit fontScale="90000"/>
          </a:bodyPr>
          <a:lstStyle/>
          <a:p>
            <a:r>
              <a:rPr lang="ru-RU" sz="4800" dirty="0" err="1">
                <a:solidFill>
                  <a:schemeClr val="accent1">
                    <a:lumMod val="75000"/>
                  </a:schemeClr>
                </a:solidFill>
                <a:cs typeface="Calibri Light"/>
              </a:rPr>
              <a:t>React</a:t>
            </a:r>
            <a:br>
              <a:rPr lang="ru-RU" sz="4800" dirty="0">
                <a:cs typeface="Calibri Light"/>
              </a:rPr>
            </a:br>
            <a:r>
              <a:rPr lang="ru-RU" sz="4800" dirty="0" err="1">
                <a:cs typeface="Calibri Light"/>
              </a:rPr>
              <a:t>Vs</a:t>
            </a:r>
            <a:br>
              <a:rPr lang="ru-RU" sz="4800" dirty="0">
                <a:cs typeface="Calibri Light"/>
              </a:rPr>
            </a:br>
            <a:r>
              <a:rPr lang="ru-RU" sz="4800" dirty="0" err="1">
                <a:solidFill>
                  <a:srgbClr val="FF0000"/>
                </a:solidFill>
                <a:cs typeface="Calibri Light"/>
              </a:rPr>
              <a:t>Angular</a:t>
            </a:r>
            <a:endParaRPr lang="ru-RU" sz="4800">
              <a:solidFill>
                <a:srgbClr val="FF0000"/>
              </a:solidFill>
              <a:cs typeface="Calibri Light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77980" y="4872922"/>
            <a:ext cx="3759952" cy="521401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z="2000" dirty="0">
                <a:cs typeface="Calibri"/>
              </a:rPr>
              <a:t>Преимущества и недостатки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AF2F604E-43BE-4DC3-B983-E071523364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759921" y="346791"/>
            <a:ext cx="146304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08C9B587-E65E-4B52-B37C-ABEBB6E879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1029" y="4546920"/>
            <a:ext cx="3977640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5165157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8EE2F21-BE2F-1205-B02C-EA6DE08DE0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cs typeface="Calibri Light"/>
              </a:rPr>
              <a:t>Резюме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457B0A8-04D6-59BF-EC9E-B84482D17D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976562" cy="2845268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dirty="0" err="1">
                <a:cs typeface="Calibri"/>
              </a:rPr>
              <a:t>Angular</a:t>
            </a:r>
            <a:r>
              <a:rPr lang="ru-RU" dirty="0">
                <a:cs typeface="Calibri"/>
              </a:rPr>
              <a:t> - полноценный фреймворк и содержит в себе все инструменты для </a:t>
            </a:r>
            <a:r>
              <a:rPr lang="ru-RU" dirty="0" err="1">
                <a:cs typeface="Calibri"/>
              </a:rPr>
              <a:t>front-end</a:t>
            </a:r>
            <a:r>
              <a:rPr lang="ru-RU" dirty="0">
                <a:cs typeface="Calibri"/>
              </a:rPr>
              <a:t> разработки, для </a:t>
            </a:r>
            <a:r>
              <a:rPr lang="ru-RU" dirty="0" err="1">
                <a:cs typeface="Calibri"/>
              </a:rPr>
              <a:t>React</a:t>
            </a:r>
            <a:r>
              <a:rPr lang="ru-RU" dirty="0">
                <a:cs typeface="Calibri"/>
              </a:rPr>
              <a:t> нужно выбирать и подключать дополнительные библиотеки</a:t>
            </a:r>
          </a:p>
          <a:p>
            <a:r>
              <a:rPr lang="ru-RU" dirty="0">
                <a:cs typeface="Calibri"/>
              </a:rPr>
              <a:t>Для </a:t>
            </a:r>
            <a:r>
              <a:rPr lang="ru-RU" dirty="0" err="1">
                <a:cs typeface="Calibri"/>
              </a:rPr>
              <a:t>React</a:t>
            </a:r>
            <a:r>
              <a:rPr lang="ru-RU" dirty="0">
                <a:cs typeface="Calibri"/>
              </a:rPr>
              <a:t> более низкий порог вхождения и многие процессы автоматизированы и спрятаны, в </a:t>
            </a:r>
            <a:r>
              <a:rPr lang="ru-RU" dirty="0" err="1">
                <a:cs typeface="Calibri"/>
              </a:rPr>
              <a:t>Angular</a:t>
            </a:r>
            <a:r>
              <a:rPr lang="ru-RU" dirty="0">
                <a:cs typeface="Calibri"/>
              </a:rPr>
              <a:t> всегда есть возможность ручной настройки поведения компонентов</a:t>
            </a:r>
            <a:endParaRPr lang="ru-RU" dirty="0"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8264814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2B566528-1B12-4246-9431-5C2D7D0811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D3FFCAA-AB84-E7B9-74C7-B65CE2B9A9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7" y="321734"/>
            <a:ext cx="10905066" cy="1135737"/>
          </a:xfrm>
        </p:spPr>
        <p:txBody>
          <a:bodyPr>
            <a:normAutofit/>
          </a:bodyPr>
          <a:lstStyle/>
          <a:p>
            <a:r>
              <a:rPr lang="ru-RU" sz="3600" dirty="0">
                <a:cs typeface="Calibri Light"/>
              </a:rPr>
              <a:t>Структура проекта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EDD04EE-8086-7E05-778D-08EAAAAC4B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3467" y="1782981"/>
            <a:ext cx="10905066" cy="4393982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z="2000" dirty="0" err="1">
                <a:ea typeface="+mn-lt"/>
                <a:cs typeface="+mn-lt"/>
              </a:rPr>
              <a:t>Angular</a:t>
            </a:r>
            <a:r>
              <a:rPr lang="ru-RU" sz="2000" dirty="0">
                <a:ea typeface="+mn-lt"/>
                <a:cs typeface="+mn-lt"/>
              </a:rPr>
              <a:t> сразу предопределяет как минимум простую модульную структуру: создает первый модуль, в нем должны быть компоненты, модели, сервисы (содержат некоторую бизнес логику, но чаще это API функционал).</a:t>
            </a:r>
            <a:endParaRPr lang="ru-RU" sz="2000" dirty="0">
              <a:cs typeface="Calibri" panose="020F0502020204030204"/>
            </a:endParaRPr>
          </a:p>
          <a:p>
            <a:r>
              <a:rPr lang="ru-RU" sz="2000" dirty="0">
                <a:ea typeface="+mn-lt"/>
                <a:cs typeface="+mn-lt"/>
              </a:rPr>
              <a:t>Модульная структура имеет большие преимущества над «Свалкой», основные преимущества: каждый модуль решает свою задачу, бизнес логика и UI разделены.</a:t>
            </a:r>
            <a:br>
              <a:rPr lang="ru-RU" sz="2000" dirty="0">
                <a:ea typeface="+mn-lt"/>
                <a:cs typeface="+mn-lt"/>
              </a:rPr>
            </a:br>
            <a:r>
              <a:rPr lang="ru-RU" sz="2000" dirty="0">
                <a:ea typeface="+mn-lt"/>
                <a:cs typeface="+mn-lt"/>
              </a:rPr>
              <a:t>++ Это дает четкую структуру и упорядоченность, что позволяет проще подключать новых разработчиков.</a:t>
            </a:r>
            <a:br>
              <a:rPr lang="ru-RU" sz="2000" dirty="0">
                <a:ea typeface="+mn-lt"/>
                <a:cs typeface="+mn-lt"/>
              </a:rPr>
            </a:br>
            <a:r>
              <a:rPr lang="ru-RU" sz="2000" dirty="0">
                <a:cs typeface="Calibri"/>
              </a:rPr>
              <a:t>-- Иногда приводит к дублированию кода в разных модулях.</a:t>
            </a:r>
          </a:p>
          <a:p>
            <a:r>
              <a:rPr lang="ru-RU" sz="2000" dirty="0" err="1">
                <a:ea typeface="+mn-lt"/>
                <a:cs typeface="+mn-lt"/>
              </a:rPr>
              <a:t>React</a:t>
            </a:r>
            <a:r>
              <a:rPr lang="ru-RU" sz="2000" dirty="0">
                <a:ea typeface="+mn-lt"/>
                <a:cs typeface="+mn-lt"/>
              </a:rPr>
              <a:t> дает свободу в организации проекта. </a:t>
            </a:r>
            <a:br>
              <a:rPr lang="ru-RU" sz="2000" dirty="0">
                <a:ea typeface="+mn-lt"/>
                <a:cs typeface="+mn-lt"/>
              </a:rPr>
            </a:br>
            <a:r>
              <a:rPr lang="ru-RU" sz="2000" dirty="0">
                <a:ea typeface="+mn-lt"/>
                <a:cs typeface="+mn-lt"/>
              </a:rPr>
              <a:t>Можно реализовать любой подход к архитектуре, а можно и вовсе сделать "свалку".</a:t>
            </a:r>
            <a:endParaRPr lang="ru-RU" sz="2000">
              <a:cs typeface="Calibri"/>
            </a:endParaRPr>
          </a:p>
          <a:p>
            <a:endParaRPr lang="ru-RU" sz="2000" dirty="0">
              <a:cs typeface="Calibri"/>
            </a:endParaRPr>
          </a:p>
          <a:p>
            <a:r>
              <a:rPr lang="ru-RU" sz="2000" dirty="0">
                <a:cs typeface="Calibri"/>
              </a:rPr>
              <a:t>Не о структуре, а по содержанию - в </a:t>
            </a:r>
            <a:r>
              <a:rPr lang="ru-RU" sz="2000" dirty="0" err="1">
                <a:cs typeface="Calibri"/>
              </a:rPr>
              <a:t>Angular</a:t>
            </a:r>
            <a:r>
              <a:rPr lang="ru-RU" sz="2000" dirty="0">
                <a:cs typeface="Calibri"/>
              </a:rPr>
              <a:t> "из коробки" есть всё.</a:t>
            </a:r>
          </a:p>
          <a:p>
            <a:endParaRPr lang="ru-RU" sz="2000" dirty="0">
              <a:cs typeface="Calibri"/>
            </a:endParaRPr>
          </a:p>
          <a:p>
            <a:endParaRPr lang="ru-RU" sz="2000" dirty="0">
              <a:cs typeface="Calibri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2E80C965-DB6D-4F81-9E9E-B027384D0B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11052629" y="2120024"/>
            <a:ext cx="645368" cy="645368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Isosceles Triangle 11">
            <a:extLst>
              <a:ext uri="{FF2B5EF4-FFF2-40B4-BE49-F238E27FC236}">
                <a16:creationId xmlns:a16="http://schemas.microsoft.com/office/drawing/2014/main" id="{A580F890-B085-4E95-96AA-55AEBEC5CE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10289068" y="1343027"/>
            <a:ext cx="2532832" cy="1273032"/>
          </a:xfrm>
          <a:prstGeom prst="triangle">
            <a:avLst>
              <a:gd name="adj" fmla="val 50000"/>
            </a:avLst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Isosceles Triangle 13">
            <a:extLst>
              <a:ext uri="{FF2B5EF4-FFF2-40B4-BE49-F238E27FC236}">
                <a16:creationId xmlns:a16="http://schemas.microsoft.com/office/drawing/2014/main" id="{D3F51FEB-38FB-4F6C-9F7B-2F2AFAB654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501760" y="5103257"/>
            <a:ext cx="2017580" cy="1014060"/>
          </a:xfrm>
          <a:prstGeom prst="triangle">
            <a:avLst>
              <a:gd name="adj" fmla="val 50000"/>
            </a:avLst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1E547BA6-BAE0-43BB-A7CA-60F69CE252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427916" y="5728708"/>
            <a:ext cx="485578" cy="48557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28654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Rectangle 41">
            <a:extLst>
              <a:ext uri="{FF2B5EF4-FFF2-40B4-BE49-F238E27FC236}">
                <a16:creationId xmlns:a16="http://schemas.microsoft.com/office/drawing/2014/main" id="{2B566528-1B12-4246-9431-5C2D7D0811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869562F-5552-D577-21B8-E102CA3572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7" y="321734"/>
            <a:ext cx="4970877" cy="1135737"/>
          </a:xfrm>
        </p:spPr>
        <p:txBody>
          <a:bodyPr>
            <a:normAutofit/>
          </a:bodyPr>
          <a:lstStyle/>
          <a:p>
            <a:r>
              <a:rPr lang="ru-RU" sz="3600">
                <a:ea typeface="+mj-lt"/>
                <a:cs typeface="+mj-lt"/>
              </a:rPr>
              <a:t>Структура проекта</a:t>
            </a:r>
          </a:p>
        </p:txBody>
      </p:sp>
      <p:sp>
        <p:nvSpPr>
          <p:cNvPr id="36" name="Content Placeholder 19">
            <a:extLst>
              <a:ext uri="{FF2B5EF4-FFF2-40B4-BE49-F238E27FC236}">
                <a16:creationId xmlns:a16="http://schemas.microsoft.com/office/drawing/2014/main" id="{F3B8A84E-2BDE-595A-76F0-85414BD91E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3468" y="1773574"/>
            <a:ext cx="7755469" cy="753315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en-US" sz="2000">
                <a:cs typeface="Calibri"/>
              </a:rPr>
              <a:t>Для</a:t>
            </a:r>
            <a:r>
              <a:rPr lang="en-US" sz="2000" dirty="0">
                <a:cs typeface="Calibri"/>
              </a:rPr>
              <a:t> </a:t>
            </a:r>
            <a:r>
              <a:rPr lang="en-US" sz="2000">
                <a:cs typeface="Calibri"/>
              </a:rPr>
              <a:t>каждого</a:t>
            </a:r>
            <a:r>
              <a:rPr lang="en-US" sz="2000" dirty="0">
                <a:cs typeface="Calibri"/>
              </a:rPr>
              <a:t> </a:t>
            </a:r>
            <a:r>
              <a:rPr lang="en-US" sz="2000">
                <a:cs typeface="Calibri"/>
              </a:rPr>
              <a:t>модуля</a:t>
            </a:r>
            <a:r>
              <a:rPr lang="en-US" sz="2000" dirty="0">
                <a:cs typeface="Calibri"/>
              </a:rPr>
              <a:t> </a:t>
            </a:r>
            <a:r>
              <a:rPr lang="en-US" sz="2000">
                <a:cs typeface="Calibri"/>
              </a:rPr>
              <a:t>свои</a:t>
            </a:r>
            <a:r>
              <a:rPr lang="en-US" sz="2000" dirty="0">
                <a:cs typeface="Calibri"/>
              </a:rPr>
              <a:t> </a:t>
            </a:r>
            <a:r>
              <a:rPr lang="en-US" sz="2000">
                <a:cs typeface="Calibri"/>
              </a:rPr>
              <a:t>компоненты</a:t>
            </a:r>
            <a:r>
              <a:rPr lang="en-US" sz="2000" dirty="0">
                <a:cs typeface="Calibri"/>
              </a:rPr>
              <a:t>, </a:t>
            </a:r>
            <a:r>
              <a:rPr lang="en-US" sz="2000">
                <a:cs typeface="Calibri"/>
              </a:rPr>
              <a:t>модели</a:t>
            </a:r>
            <a:r>
              <a:rPr lang="en-US" sz="2000" dirty="0">
                <a:cs typeface="Calibri"/>
              </a:rPr>
              <a:t> и </a:t>
            </a:r>
            <a:r>
              <a:rPr lang="en-US" sz="2000">
                <a:cs typeface="Calibri"/>
              </a:rPr>
              <a:t>сервисы</a:t>
            </a:r>
            <a:endParaRPr lang="en-US" sz="2000"/>
          </a:p>
        </p:txBody>
      </p:sp>
      <p:pic>
        <p:nvPicPr>
          <p:cNvPr id="4" name="Рисунок 4">
            <a:extLst>
              <a:ext uri="{FF2B5EF4-FFF2-40B4-BE49-F238E27FC236}">
                <a16:creationId xmlns:a16="http://schemas.microsoft.com/office/drawing/2014/main" id="{7A6E93A7-52F3-8C1F-5C1E-38B2D6DC39F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92598" y="2839508"/>
            <a:ext cx="2069024" cy="2705648"/>
          </a:xfrm>
          <a:prstGeom prst="rect">
            <a:avLst/>
          </a:prstGeom>
        </p:spPr>
      </p:pic>
      <p:grpSp>
        <p:nvGrpSpPr>
          <p:cNvPr id="44" name="Group 43">
            <a:extLst>
              <a:ext uri="{FF2B5EF4-FFF2-40B4-BE49-F238E27FC236}">
                <a16:creationId xmlns:a16="http://schemas.microsoft.com/office/drawing/2014/main" id="{07EAA094-9CF6-4695-958A-33D9BCAA94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123132" y="713128"/>
            <a:ext cx="1068867" cy="2126625"/>
            <a:chOff x="10918968" y="713127"/>
            <a:chExt cx="1273032" cy="2532832"/>
          </a:xfrm>
        </p:grpSpPr>
        <p:sp>
          <p:nvSpPr>
            <p:cNvPr id="45" name="Rectangle 44">
              <a:extLst>
                <a:ext uri="{FF2B5EF4-FFF2-40B4-BE49-F238E27FC236}">
                  <a16:creationId xmlns:a16="http://schemas.microsoft.com/office/drawing/2014/main" id="{2E80C965-DB6D-4F81-9E9E-B027384D0BD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2700000">
              <a:off x="11052629" y="2120024"/>
              <a:ext cx="645368" cy="645368"/>
            </a:xfrm>
            <a:prstGeom prst="rect">
              <a:avLst/>
            </a:prstGeom>
            <a:solidFill>
              <a:schemeClr val="accent4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Isosceles Triangle 45">
              <a:extLst>
                <a:ext uri="{FF2B5EF4-FFF2-40B4-BE49-F238E27FC236}">
                  <a16:creationId xmlns:a16="http://schemas.microsoft.com/office/drawing/2014/main" id="{A580F890-B085-4E95-96AA-55AEBEC5CE6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6200000">
              <a:off x="10289068" y="1343027"/>
              <a:ext cx="2532832" cy="1273032"/>
            </a:xfrm>
            <a:prstGeom prst="triangle">
              <a:avLst>
                <a:gd name="adj" fmla="val 50000"/>
              </a:avLst>
            </a:prstGeom>
            <a:solidFill>
              <a:schemeClr val="accent4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48" name="Isosceles Triangle 47">
            <a:extLst>
              <a:ext uri="{FF2B5EF4-FFF2-40B4-BE49-F238E27FC236}">
                <a16:creationId xmlns:a16="http://schemas.microsoft.com/office/drawing/2014/main" id="{D3F51FEB-38FB-4F6C-9F7B-2F2AFAB654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501760" y="5103257"/>
            <a:ext cx="2017580" cy="1014060"/>
          </a:xfrm>
          <a:prstGeom prst="triangle">
            <a:avLst>
              <a:gd name="adj" fmla="val 50000"/>
            </a:avLst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1E547BA6-BAE0-43BB-A7CA-60F69CE252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427916" y="5728708"/>
            <a:ext cx="485578" cy="48557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Рисунок 5">
            <a:extLst>
              <a:ext uri="{FF2B5EF4-FFF2-40B4-BE49-F238E27FC236}">
                <a16:creationId xmlns:a16="http://schemas.microsoft.com/office/drawing/2014/main" id="{5CA112B6-C407-B764-162F-4A1E9EF3D1A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57209" y="2836843"/>
            <a:ext cx="2290173" cy="2705648"/>
          </a:xfrm>
          <a:prstGeom prst="rect">
            <a:avLst/>
          </a:prstGeom>
        </p:spPr>
      </p:pic>
      <p:pic>
        <p:nvPicPr>
          <p:cNvPr id="6" name="Рисунок 6">
            <a:extLst>
              <a:ext uri="{FF2B5EF4-FFF2-40B4-BE49-F238E27FC236}">
                <a16:creationId xmlns:a16="http://schemas.microsoft.com/office/drawing/2014/main" id="{5C2DE03F-2842-8FCE-8024-91C36A00A02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917682" y="2839751"/>
            <a:ext cx="2510201" cy="33800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34143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2B566528-1B12-4246-9431-5C2D7D0811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D3FFCAA-AB84-E7B9-74C7-B65CE2B9A9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7" y="321734"/>
            <a:ext cx="10905066" cy="1135737"/>
          </a:xfrm>
        </p:spPr>
        <p:txBody>
          <a:bodyPr>
            <a:normAutofit/>
          </a:bodyPr>
          <a:lstStyle/>
          <a:p>
            <a:r>
              <a:rPr lang="ru-RU" sz="3600" dirty="0">
                <a:cs typeface="Calibri Light"/>
              </a:rPr>
              <a:t>Шаблоны </a:t>
            </a:r>
            <a:r>
              <a:rPr lang="ru-RU" sz="3600" dirty="0" err="1">
                <a:cs typeface="Calibri Light"/>
              </a:rPr>
              <a:t>html</a:t>
            </a:r>
            <a:r>
              <a:rPr lang="ru-RU" sz="3600" dirty="0">
                <a:cs typeface="Calibri Light"/>
              </a:rPr>
              <a:t> </a:t>
            </a:r>
            <a:r>
              <a:rPr lang="ru-RU" sz="3600" dirty="0" err="1">
                <a:cs typeface="Calibri Light"/>
              </a:rPr>
              <a:t>vs</a:t>
            </a:r>
            <a:r>
              <a:rPr lang="ru-RU" sz="3600" dirty="0">
                <a:cs typeface="Calibri Light"/>
              </a:rPr>
              <a:t> JSX</a:t>
            </a:r>
            <a:endParaRPr lang="ru-RU" sz="36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EDD04EE-8086-7E05-778D-08EAAAAC4B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7689" y="1387870"/>
            <a:ext cx="6088473" cy="762723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z="2000" dirty="0">
                <a:cs typeface="Calibri"/>
              </a:rPr>
              <a:t>В </a:t>
            </a:r>
            <a:r>
              <a:rPr lang="ru-RU" sz="2000" dirty="0" err="1">
                <a:cs typeface="Calibri"/>
              </a:rPr>
              <a:t>Angular</a:t>
            </a:r>
            <a:r>
              <a:rPr lang="ru-RU" sz="2000" dirty="0">
                <a:cs typeface="Calibri"/>
              </a:rPr>
              <a:t> компонент разделен для наглядности на </a:t>
            </a:r>
            <a:r>
              <a:rPr lang="ru-RU" sz="2000" dirty="0" err="1">
                <a:cs typeface="Calibri"/>
              </a:rPr>
              <a:t>html</a:t>
            </a:r>
            <a:r>
              <a:rPr lang="ru-RU" sz="2000" dirty="0">
                <a:cs typeface="Calibri"/>
              </a:rPr>
              <a:t>-шаблон (разметка), файл логики и файл стилей</a:t>
            </a:r>
          </a:p>
          <a:p>
            <a:endParaRPr lang="ru-RU" sz="2000" dirty="0">
              <a:cs typeface="Calibri"/>
            </a:endParaRPr>
          </a:p>
          <a:p>
            <a:endParaRPr lang="ru-RU" sz="2000" dirty="0">
              <a:cs typeface="Calibri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2E80C965-DB6D-4F81-9E9E-B027384D0B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11052629" y="2120024"/>
            <a:ext cx="645368" cy="645368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Isosceles Triangle 11">
            <a:extLst>
              <a:ext uri="{FF2B5EF4-FFF2-40B4-BE49-F238E27FC236}">
                <a16:creationId xmlns:a16="http://schemas.microsoft.com/office/drawing/2014/main" id="{A580F890-B085-4E95-96AA-55AEBEC5CE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10289068" y="1343027"/>
            <a:ext cx="2532832" cy="1273032"/>
          </a:xfrm>
          <a:prstGeom prst="triangle">
            <a:avLst>
              <a:gd name="adj" fmla="val 50000"/>
            </a:avLst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Isosceles Triangle 13">
            <a:extLst>
              <a:ext uri="{FF2B5EF4-FFF2-40B4-BE49-F238E27FC236}">
                <a16:creationId xmlns:a16="http://schemas.microsoft.com/office/drawing/2014/main" id="{D3F51FEB-38FB-4F6C-9F7B-2F2AFAB654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501760" y="5103257"/>
            <a:ext cx="2017580" cy="1014060"/>
          </a:xfrm>
          <a:prstGeom prst="triangle">
            <a:avLst>
              <a:gd name="adj" fmla="val 50000"/>
            </a:avLst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1E547BA6-BAE0-43BB-A7CA-60F69CE252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427916" y="5728708"/>
            <a:ext cx="485578" cy="48557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4" name="Рисунок 4" descr="Изображение выглядит как текст&#10;&#10;Автоматически созданное описание">
            <a:extLst>
              <a:ext uri="{FF2B5EF4-FFF2-40B4-BE49-F238E27FC236}">
                <a16:creationId xmlns:a16="http://schemas.microsoft.com/office/drawing/2014/main" id="{AC3F0F26-3A4D-CA3D-41B8-033B708F4D9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08401" y="2208458"/>
            <a:ext cx="2743200" cy="1105231"/>
          </a:xfrm>
          <a:prstGeom prst="rect">
            <a:avLst/>
          </a:prstGeom>
        </p:spPr>
      </p:pic>
      <p:pic>
        <p:nvPicPr>
          <p:cNvPr id="5" name="Рисунок 5" descr="Изображение выглядит как текст&#10;&#10;Автоматически созданное описание">
            <a:extLst>
              <a:ext uri="{FF2B5EF4-FFF2-40B4-BE49-F238E27FC236}">
                <a16:creationId xmlns:a16="http://schemas.microsoft.com/office/drawing/2014/main" id="{46F7A59B-1348-B6E8-9476-C74383389F8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8844" y="3600955"/>
            <a:ext cx="6242755" cy="3146240"/>
          </a:xfrm>
          <a:prstGeom prst="rect">
            <a:avLst/>
          </a:prstGeom>
        </p:spPr>
      </p:pic>
      <p:pic>
        <p:nvPicPr>
          <p:cNvPr id="6" name="Рисунок 6" descr="Изображение выглядит как текст&#10;&#10;Автоматически созданное описание">
            <a:extLst>
              <a:ext uri="{FF2B5EF4-FFF2-40B4-BE49-F238E27FC236}">
                <a16:creationId xmlns:a16="http://schemas.microsoft.com/office/drawing/2014/main" id="{992103A5-3840-8A30-C814-AE4F20A97C3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737586" y="1106662"/>
            <a:ext cx="5339644" cy="56418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55852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2B566528-1B12-4246-9431-5C2D7D0811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6DC66B1-BDDF-430D-6B6E-54232ADDDA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7" y="321734"/>
            <a:ext cx="10905066" cy="1135737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36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Шаблоны html vs JSX</a:t>
            </a:r>
          </a:p>
        </p:txBody>
      </p:sp>
      <p:sp>
        <p:nvSpPr>
          <p:cNvPr id="5" name="Объект 4">
            <a:extLst>
              <a:ext uri="{FF2B5EF4-FFF2-40B4-BE49-F238E27FC236}">
                <a16:creationId xmlns:a16="http://schemas.microsoft.com/office/drawing/2014/main" id="{EBDA5213-0AE2-D4E8-4F4C-8C77DB11A67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43469" y="1782981"/>
            <a:ext cx="4133889" cy="4393982"/>
          </a:xfrm>
        </p:spPr>
        <p:txBody>
          <a:bodyPr vert="horz" lIns="91440" tIns="45720" rIns="91440" bIns="45720" rtlCol="0" anchor="t">
            <a:normAutofit/>
          </a:bodyPr>
          <a:lstStyle/>
          <a:p>
            <a:endParaRPr lang="en-US" sz="2000"/>
          </a:p>
          <a:p>
            <a:r>
              <a:rPr lang="ru-RU" sz="2000" dirty="0">
                <a:ea typeface="+mn-lt"/>
                <a:cs typeface="+mn-lt"/>
              </a:rPr>
              <a:t> В </a:t>
            </a:r>
            <a:r>
              <a:rPr lang="ru-RU" sz="2000" dirty="0" err="1">
                <a:ea typeface="+mn-lt"/>
                <a:cs typeface="+mn-lt"/>
              </a:rPr>
              <a:t>React</a:t>
            </a:r>
            <a:r>
              <a:rPr lang="ru-RU" sz="2000" dirty="0">
                <a:ea typeface="+mn-lt"/>
                <a:cs typeface="+mn-lt"/>
              </a:rPr>
              <a:t> нет строгого разделения, легко можно смешать логику и шаблон разметки</a:t>
            </a:r>
            <a:endParaRPr lang="en-US" sz="2000">
              <a:ea typeface="+mn-lt"/>
              <a:cs typeface="+mn-lt"/>
            </a:endParaRPr>
          </a:p>
          <a:p>
            <a:endParaRPr lang="ru-RU" sz="2000" dirty="0">
              <a:cs typeface="Calibri"/>
            </a:endParaRP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828A5161-06F1-46CF-8AD7-844680A59E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4601497"/>
            <a:ext cx="1014060" cy="2017580"/>
            <a:chOff x="0" y="4601497"/>
            <a:chExt cx="1014060" cy="2017580"/>
          </a:xfrm>
        </p:grpSpPr>
        <p:sp>
          <p:nvSpPr>
            <p:cNvPr id="13" name="Isosceles Triangle 12">
              <a:extLst>
                <a:ext uri="{FF2B5EF4-FFF2-40B4-BE49-F238E27FC236}">
                  <a16:creationId xmlns:a16="http://schemas.microsoft.com/office/drawing/2014/main" id="{D3F51FEB-38FB-4F6C-9F7B-2F2AFAB6546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-501760" y="5103257"/>
              <a:ext cx="2017580" cy="1014060"/>
            </a:xfrm>
            <a:prstGeom prst="triangle">
              <a:avLst>
                <a:gd name="adj" fmla="val 50000"/>
              </a:avLst>
            </a:prstGeom>
            <a:solidFill>
              <a:schemeClr val="accent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1E547BA6-BAE0-43BB-A7CA-60F69CE252F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2700000">
              <a:off x="427916" y="5728708"/>
              <a:ext cx="485578" cy="485578"/>
            </a:xfrm>
            <a:prstGeom prst="rect">
              <a:avLst/>
            </a:prstGeom>
            <a:solidFill>
              <a:schemeClr val="accent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6" name="Group 15">
            <a:extLst>
              <a:ext uri="{FF2B5EF4-FFF2-40B4-BE49-F238E27FC236}">
                <a16:creationId xmlns:a16="http://schemas.microsoft.com/office/drawing/2014/main" id="{5995D10D-E9C9-47DB-AE7E-801FEF38F5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219290" y="1"/>
            <a:ext cx="972709" cy="1935307"/>
            <a:chOff x="10918968" y="713127"/>
            <a:chExt cx="1273032" cy="2532832"/>
          </a:xfrm>
        </p:grpSpPr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CC1A72C6-3DE4-4EC3-9AD5-9E0D40D8CE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2700000">
              <a:off x="11052629" y="2120024"/>
              <a:ext cx="645368" cy="645368"/>
            </a:xfrm>
            <a:prstGeom prst="rect">
              <a:avLst/>
            </a:prstGeom>
            <a:solidFill>
              <a:schemeClr val="accent4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B0DA1F1-C391-4EDF-9FE0-23E86E13776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6200000">
              <a:off x="10289068" y="1343027"/>
              <a:ext cx="2532832" cy="1273032"/>
            </a:xfrm>
            <a:prstGeom prst="triangle">
              <a:avLst>
                <a:gd name="adj" fmla="val 50000"/>
              </a:avLst>
            </a:prstGeom>
            <a:solidFill>
              <a:schemeClr val="accent4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pic>
        <p:nvPicPr>
          <p:cNvPr id="8" name="Рисунок 8" descr="Изображение выглядит как текст&#10;&#10;Автоматически созданное описание">
            <a:extLst>
              <a:ext uri="{FF2B5EF4-FFF2-40B4-BE49-F238E27FC236}">
                <a16:creationId xmlns:a16="http://schemas.microsoft.com/office/drawing/2014/main" id="{5CA67664-49CA-49DC-3940-96ADE140921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83956" y="324092"/>
            <a:ext cx="5424311" cy="63697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927112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2B566528-1B12-4246-9431-5C2D7D0811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6323F21-25B2-AD2C-845C-2A8A698471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7" y="321734"/>
            <a:ext cx="10905066" cy="1135737"/>
          </a:xfrm>
        </p:spPr>
        <p:txBody>
          <a:bodyPr>
            <a:normAutofit/>
          </a:bodyPr>
          <a:lstStyle/>
          <a:p>
            <a:r>
              <a:rPr lang="ru-RU" sz="3600">
                <a:ea typeface="+mj-lt"/>
                <a:cs typeface="+mj-lt"/>
              </a:rPr>
              <a:t>Шаблоны html vs JSX</a:t>
            </a:r>
            <a:endParaRPr lang="ru-RU" sz="360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465BC00-F552-2271-022B-DD0130271C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3467" y="1782981"/>
            <a:ext cx="5665140" cy="4393982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z="2000" dirty="0">
                <a:cs typeface="Calibri"/>
              </a:rPr>
              <a:t>В </a:t>
            </a:r>
            <a:r>
              <a:rPr lang="ru-RU" sz="2000" dirty="0" err="1">
                <a:cs typeface="Calibri"/>
              </a:rPr>
              <a:t>Реакт</a:t>
            </a:r>
            <a:r>
              <a:rPr lang="ru-RU" sz="2000" dirty="0">
                <a:cs typeface="Calibri"/>
              </a:rPr>
              <a:t> поток данных однонаправленный</a:t>
            </a:r>
            <a:br>
              <a:rPr lang="en-US" dirty="0"/>
            </a:br>
            <a:endParaRPr lang="ru-RU" sz="2000" dirty="0">
              <a:cs typeface="Calibri"/>
            </a:endParaRPr>
          </a:p>
          <a:p>
            <a:r>
              <a:rPr lang="ru-RU" sz="2000" dirty="0">
                <a:cs typeface="Calibri"/>
              </a:rPr>
              <a:t>В </a:t>
            </a:r>
            <a:r>
              <a:rPr lang="ru-RU" sz="2000" dirty="0" err="1">
                <a:cs typeface="Calibri"/>
              </a:rPr>
              <a:t>Ангуляр</a:t>
            </a:r>
            <a:r>
              <a:rPr lang="ru-RU" sz="2000" dirty="0">
                <a:cs typeface="Calibri"/>
              </a:rPr>
              <a:t> есть возможность </a:t>
            </a:r>
            <a:r>
              <a:rPr lang="ru-RU" sz="2000" dirty="0" err="1">
                <a:cs typeface="Calibri"/>
              </a:rPr>
              <a:t>эмитить</a:t>
            </a:r>
            <a:r>
              <a:rPr lang="ru-RU" sz="2000" dirty="0">
                <a:cs typeface="Calibri"/>
              </a:rPr>
              <a:t> события</a:t>
            </a:r>
            <a:br>
              <a:rPr lang="ru-RU" sz="2000" dirty="0">
                <a:cs typeface="Calibri"/>
              </a:rPr>
            </a:br>
            <a:endParaRPr lang="ru-RU" sz="2000" dirty="0">
              <a:cs typeface="Calibri"/>
            </a:endParaRPr>
          </a:p>
          <a:p>
            <a:r>
              <a:rPr lang="ru-RU" sz="2000" dirty="0" err="1">
                <a:cs typeface="Calibri"/>
              </a:rPr>
              <a:t>Эмит</a:t>
            </a:r>
            <a:r>
              <a:rPr lang="ru-RU" sz="2000" dirty="0">
                <a:cs typeface="Calibri"/>
              </a:rPr>
              <a:t> события позволяет сделать двойное </a:t>
            </a:r>
            <a:r>
              <a:rPr lang="ru-RU" sz="2000" dirty="0" err="1">
                <a:cs typeface="Calibri"/>
              </a:rPr>
              <a:t>связываение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2E80C965-DB6D-4F81-9E9E-B027384D0B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11052629" y="2120024"/>
            <a:ext cx="645368" cy="645368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Isosceles Triangle 11">
            <a:extLst>
              <a:ext uri="{FF2B5EF4-FFF2-40B4-BE49-F238E27FC236}">
                <a16:creationId xmlns:a16="http://schemas.microsoft.com/office/drawing/2014/main" id="{A580F890-B085-4E95-96AA-55AEBEC5CE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10289068" y="1343027"/>
            <a:ext cx="2532832" cy="1273032"/>
          </a:xfrm>
          <a:prstGeom prst="triangle">
            <a:avLst>
              <a:gd name="adj" fmla="val 50000"/>
            </a:avLst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Isosceles Triangle 13">
            <a:extLst>
              <a:ext uri="{FF2B5EF4-FFF2-40B4-BE49-F238E27FC236}">
                <a16:creationId xmlns:a16="http://schemas.microsoft.com/office/drawing/2014/main" id="{D3F51FEB-38FB-4F6C-9F7B-2F2AFAB654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501760" y="5103257"/>
            <a:ext cx="2017580" cy="1014060"/>
          </a:xfrm>
          <a:prstGeom prst="triangle">
            <a:avLst>
              <a:gd name="adj" fmla="val 50000"/>
            </a:avLst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1E547BA6-BAE0-43BB-A7CA-60F69CE252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427916" y="5728708"/>
            <a:ext cx="485578" cy="48557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5" name="Рисунок 5" descr="Изображение выглядит как текст&#10;&#10;Автоматически созданное описание">
            <a:extLst>
              <a:ext uri="{FF2B5EF4-FFF2-40B4-BE49-F238E27FC236}">
                <a16:creationId xmlns:a16="http://schemas.microsoft.com/office/drawing/2014/main" id="{F3379147-F337-FB18-316F-A6E736A942F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98622" y="3567366"/>
            <a:ext cx="7042385" cy="31569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5374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2B566528-1B12-4246-9431-5C2D7D0811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D3FFCAA-AB84-E7B9-74C7-B65CE2B9A9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7" y="321734"/>
            <a:ext cx="10905066" cy="1135737"/>
          </a:xfrm>
        </p:spPr>
        <p:txBody>
          <a:bodyPr>
            <a:normAutofit/>
          </a:bodyPr>
          <a:lstStyle/>
          <a:p>
            <a:r>
              <a:rPr lang="ru-RU" sz="3600" dirty="0" err="1">
                <a:cs typeface="Calibri Light"/>
              </a:rPr>
              <a:t>Observable</a:t>
            </a:r>
            <a:r>
              <a:rPr lang="ru-RU" sz="3600" dirty="0">
                <a:cs typeface="Calibri Light"/>
              </a:rPr>
              <a:t> </a:t>
            </a:r>
            <a:r>
              <a:rPr lang="ru-RU" sz="3600" dirty="0" err="1">
                <a:cs typeface="Calibri Light"/>
              </a:rPr>
              <a:t>variables</a:t>
            </a:r>
            <a:endParaRPr lang="ru-RU" sz="3600" dirty="0" err="1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EDD04EE-8086-7E05-778D-08EAAAAC4B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3467" y="1782981"/>
            <a:ext cx="10905066" cy="4393982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z="2000" dirty="0">
                <a:cs typeface="Calibri"/>
              </a:rPr>
              <a:t>В </a:t>
            </a:r>
            <a:r>
              <a:rPr lang="ru-RU" sz="2000" dirty="0" err="1">
                <a:cs typeface="Calibri"/>
              </a:rPr>
              <a:t>Ангуляр</a:t>
            </a:r>
            <a:r>
              <a:rPr lang="ru-RU" sz="2000" dirty="0">
                <a:cs typeface="Calibri"/>
              </a:rPr>
              <a:t> все переменные отслеживаются для изменения шаблона (рендера)</a:t>
            </a:r>
            <a:br>
              <a:rPr lang="ru-RU" sz="2000" dirty="0">
                <a:cs typeface="Calibri"/>
              </a:rPr>
            </a:br>
            <a:r>
              <a:rPr lang="ru-RU" sz="2000" dirty="0">
                <a:cs typeface="Calibri"/>
              </a:rPr>
              <a:t>Для обеспечения реактивности в </a:t>
            </a:r>
            <a:r>
              <a:rPr lang="ru-RU" sz="2000" dirty="0" err="1">
                <a:cs typeface="Calibri"/>
              </a:rPr>
              <a:t>Angular</a:t>
            </a:r>
            <a:r>
              <a:rPr lang="ru-RU" sz="2000" dirty="0">
                <a:cs typeface="Calibri"/>
              </a:rPr>
              <a:t> внедрена технология </a:t>
            </a:r>
            <a:r>
              <a:rPr lang="ru-RU" sz="2000" dirty="0" err="1">
                <a:cs typeface="Calibri"/>
              </a:rPr>
              <a:t>RxJs</a:t>
            </a:r>
          </a:p>
          <a:p>
            <a:r>
              <a:rPr lang="ru-RU" sz="2000" dirty="0">
                <a:cs typeface="Calibri"/>
              </a:rPr>
              <a:t>В </a:t>
            </a:r>
            <a:r>
              <a:rPr lang="ru-RU" sz="2000" dirty="0" err="1">
                <a:cs typeface="Calibri"/>
              </a:rPr>
              <a:t>реакт</a:t>
            </a:r>
            <a:r>
              <a:rPr lang="ru-RU" sz="2000" dirty="0">
                <a:cs typeface="Calibri"/>
              </a:rPr>
              <a:t> для изменения шаблона переменные нужно указывать через Хук (</a:t>
            </a:r>
            <a:r>
              <a:rPr lang="ru-RU" sz="2000" dirty="0" err="1">
                <a:cs typeface="Calibri"/>
              </a:rPr>
              <a:t>useState</a:t>
            </a:r>
            <a:r>
              <a:rPr lang="ru-RU" sz="2000" dirty="0">
                <a:cs typeface="Calibri"/>
              </a:rPr>
              <a:t>)</a:t>
            </a:r>
          </a:p>
          <a:p>
            <a:endParaRPr lang="ru-RU" sz="2000" dirty="0">
              <a:cs typeface="Calibri"/>
            </a:endParaRPr>
          </a:p>
          <a:p>
            <a:pPr marL="0" indent="0">
              <a:buNone/>
            </a:pPr>
            <a:endParaRPr lang="ru-RU" sz="2000" dirty="0">
              <a:cs typeface="Calibri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2E80C965-DB6D-4F81-9E9E-B027384D0B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11052629" y="2120024"/>
            <a:ext cx="645368" cy="645368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Isosceles Triangle 11">
            <a:extLst>
              <a:ext uri="{FF2B5EF4-FFF2-40B4-BE49-F238E27FC236}">
                <a16:creationId xmlns:a16="http://schemas.microsoft.com/office/drawing/2014/main" id="{A580F890-B085-4E95-96AA-55AEBEC5CE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10289068" y="1343027"/>
            <a:ext cx="2532832" cy="1273032"/>
          </a:xfrm>
          <a:prstGeom prst="triangle">
            <a:avLst>
              <a:gd name="adj" fmla="val 50000"/>
            </a:avLst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Isosceles Triangle 13">
            <a:extLst>
              <a:ext uri="{FF2B5EF4-FFF2-40B4-BE49-F238E27FC236}">
                <a16:creationId xmlns:a16="http://schemas.microsoft.com/office/drawing/2014/main" id="{D3F51FEB-38FB-4F6C-9F7B-2F2AFAB654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501760" y="5103257"/>
            <a:ext cx="2017580" cy="1014060"/>
          </a:xfrm>
          <a:prstGeom prst="triangle">
            <a:avLst>
              <a:gd name="adj" fmla="val 50000"/>
            </a:avLst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1E547BA6-BAE0-43BB-A7CA-60F69CE252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427916" y="5728708"/>
            <a:ext cx="485578" cy="48557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4" name="Рисунок 4" descr="Изображение выглядит как текст, внутренний, снимок экрана&#10;&#10;Автоматически созданное описание">
            <a:extLst>
              <a:ext uri="{FF2B5EF4-FFF2-40B4-BE49-F238E27FC236}">
                <a16:creationId xmlns:a16="http://schemas.microsoft.com/office/drawing/2014/main" id="{DEFFC931-6979-75A0-AB26-4F5C006B5D7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3881" y="3336560"/>
            <a:ext cx="4718755" cy="1511324"/>
          </a:xfrm>
          <a:prstGeom prst="rect">
            <a:avLst/>
          </a:prstGeom>
        </p:spPr>
      </p:pic>
      <p:pic>
        <p:nvPicPr>
          <p:cNvPr id="5" name="Рисунок 5" descr="Изображение выглядит как текст&#10;&#10;Автоматически созданное описание">
            <a:extLst>
              <a:ext uri="{FF2B5EF4-FFF2-40B4-BE49-F238E27FC236}">
                <a16:creationId xmlns:a16="http://schemas.microsoft.com/office/drawing/2014/main" id="{3D253E5E-13A1-FCC2-A5A1-FBAD6EFE0F2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27511" y="3341095"/>
            <a:ext cx="5151496" cy="7496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362893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9">
            <a:extLst>
              <a:ext uri="{FF2B5EF4-FFF2-40B4-BE49-F238E27FC236}">
                <a16:creationId xmlns:a16="http://schemas.microsoft.com/office/drawing/2014/main" id="{2B566528-1B12-4246-9431-5C2D7D0811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D3FFCAA-AB84-E7B9-74C7-B65CE2B9A9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7" y="321734"/>
            <a:ext cx="10905066" cy="1135737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36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RxJs vs Promise</a:t>
            </a:r>
          </a:p>
        </p:txBody>
      </p:sp>
      <p:sp>
        <p:nvSpPr>
          <p:cNvPr id="5" name="Объект 4">
            <a:extLst>
              <a:ext uri="{FF2B5EF4-FFF2-40B4-BE49-F238E27FC236}">
                <a16:creationId xmlns:a16="http://schemas.microsoft.com/office/drawing/2014/main" id="{20E51414-F586-8046-F782-BB717AD0829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046135" y="5658833"/>
            <a:ext cx="5871050" cy="847390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2000" dirty="0">
                <a:cs typeface="Calibri"/>
              </a:rPr>
              <a:t>С </a:t>
            </a:r>
            <a:r>
              <a:rPr lang="en-US" sz="2000" dirty="0" err="1">
                <a:cs typeface="Calibri"/>
              </a:rPr>
              <a:t>потоком</a:t>
            </a:r>
            <a:r>
              <a:rPr lang="en-US" sz="2000" dirty="0">
                <a:cs typeface="Calibri"/>
              </a:rPr>
              <a:t> </a:t>
            </a:r>
            <a:r>
              <a:rPr lang="en-US" sz="2000" dirty="0" err="1">
                <a:cs typeface="Calibri"/>
              </a:rPr>
              <a:t>можно</a:t>
            </a:r>
            <a:r>
              <a:rPr lang="en-US" sz="2000" dirty="0">
                <a:cs typeface="Calibri"/>
              </a:rPr>
              <a:t> </a:t>
            </a:r>
            <a:r>
              <a:rPr lang="en-US" sz="2000" dirty="0" err="1">
                <a:cs typeface="Calibri"/>
              </a:rPr>
              <a:t>работать</a:t>
            </a:r>
            <a:r>
              <a:rPr lang="en-US" sz="2000" dirty="0">
                <a:cs typeface="Calibri"/>
              </a:rPr>
              <a:t> </a:t>
            </a:r>
            <a:r>
              <a:rPr lang="en-US" sz="2000" dirty="0" err="1">
                <a:cs typeface="Calibri"/>
              </a:rPr>
              <a:t>как</a:t>
            </a:r>
            <a:r>
              <a:rPr lang="en-US" sz="2000" dirty="0">
                <a:cs typeface="Calibri"/>
              </a:rPr>
              <a:t> с </a:t>
            </a:r>
            <a:r>
              <a:rPr lang="en-US" sz="2000" dirty="0" err="1">
                <a:cs typeface="Calibri"/>
              </a:rPr>
              <a:t>массивом</a:t>
            </a:r>
            <a:r>
              <a:rPr lang="en-US" sz="2000" dirty="0">
                <a:cs typeface="Calibri"/>
              </a:rPr>
              <a:t> (</a:t>
            </a:r>
            <a:r>
              <a:rPr lang="en-US" sz="2000" dirty="0" err="1">
                <a:cs typeface="Calibri"/>
              </a:rPr>
              <a:t>перебирать</a:t>
            </a:r>
            <a:r>
              <a:rPr lang="en-US" sz="2000" dirty="0">
                <a:cs typeface="Calibri"/>
              </a:rPr>
              <a:t> </a:t>
            </a:r>
            <a:r>
              <a:rPr lang="en-US" sz="2000" dirty="0" err="1">
                <a:cs typeface="Calibri"/>
              </a:rPr>
              <a:t>все</a:t>
            </a:r>
            <a:r>
              <a:rPr lang="en-US" sz="2000" dirty="0">
                <a:cs typeface="Calibri"/>
              </a:rPr>
              <a:t> </a:t>
            </a:r>
            <a:r>
              <a:rPr lang="en-US" sz="2000" dirty="0" err="1">
                <a:cs typeface="Calibri"/>
              </a:rPr>
              <a:t>значения</a:t>
            </a:r>
            <a:r>
              <a:rPr lang="en-US" sz="2000" dirty="0">
                <a:cs typeface="Calibri"/>
              </a:rPr>
              <a:t> observable </a:t>
            </a:r>
            <a:r>
              <a:rPr lang="en-US" sz="2000" dirty="0" err="1">
                <a:cs typeface="Calibri"/>
              </a:rPr>
              <a:t>объекта</a:t>
            </a:r>
            <a:r>
              <a:rPr lang="en-US" sz="2000" dirty="0">
                <a:cs typeface="Calibri"/>
              </a:rPr>
              <a:t>)</a:t>
            </a:r>
          </a:p>
        </p:txBody>
      </p:sp>
      <p:grpSp>
        <p:nvGrpSpPr>
          <p:cNvPr id="9" name="Group 11">
            <a:extLst>
              <a:ext uri="{FF2B5EF4-FFF2-40B4-BE49-F238E27FC236}">
                <a16:creationId xmlns:a16="http://schemas.microsoft.com/office/drawing/2014/main" id="{828A5161-06F1-46CF-8AD7-844680A59E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4601497"/>
            <a:ext cx="1014060" cy="2017580"/>
            <a:chOff x="0" y="4601497"/>
            <a:chExt cx="1014060" cy="2017580"/>
          </a:xfrm>
        </p:grpSpPr>
        <p:sp>
          <p:nvSpPr>
            <p:cNvPr id="13" name="Isosceles Triangle 12">
              <a:extLst>
                <a:ext uri="{FF2B5EF4-FFF2-40B4-BE49-F238E27FC236}">
                  <a16:creationId xmlns:a16="http://schemas.microsoft.com/office/drawing/2014/main" id="{D3F51FEB-38FB-4F6C-9F7B-2F2AFAB6546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-501760" y="5103257"/>
              <a:ext cx="2017580" cy="1014060"/>
            </a:xfrm>
            <a:prstGeom prst="triangle">
              <a:avLst>
                <a:gd name="adj" fmla="val 50000"/>
              </a:avLst>
            </a:prstGeom>
            <a:solidFill>
              <a:schemeClr val="accent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3">
              <a:extLst>
                <a:ext uri="{FF2B5EF4-FFF2-40B4-BE49-F238E27FC236}">
                  <a16:creationId xmlns:a16="http://schemas.microsoft.com/office/drawing/2014/main" id="{1E547BA6-BAE0-43BB-A7CA-60F69CE252F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2700000">
              <a:off x="427916" y="5728708"/>
              <a:ext cx="485578" cy="485578"/>
            </a:xfrm>
            <a:prstGeom prst="rect">
              <a:avLst/>
            </a:prstGeom>
            <a:solidFill>
              <a:schemeClr val="accent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4" name="Рисунок 4">
            <a:extLst>
              <a:ext uri="{FF2B5EF4-FFF2-40B4-BE49-F238E27FC236}">
                <a16:creationId xmlns:a16="http://schemas.microsoft.com/office/drawing/2014/main" id="{893443EC-5E75-CE2D-2CFC-EE5BABF62D60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5042596" y="324833"/>
            <a:ext cx="6015474" cy="5340262"/>
          </a:xfrm>
          <a:prstGeom prst="rect">
            <a:avLst/>
          </a:prstGeom>
        </p:spPr>
      </p:pic>
      <p:grpSp>
        <p:nvGrpSpPr>
          <p:cNvPr id="15" name="Group 15">
            <a:extLst>
              <a:ext uri="{FF2B5EF4-FFF2-40B4-BE49-F238E27FC236}">
                <a16:creationId xmlns:a16="http://schemas.microsoft.com/office/drawing/2014/main" id="{5995D10D-E9C9-47DB-AE7E-801FEF38F5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219290" y="1"/>
            <a:ext cx="972709" cy="1935307"/>
            <a:chOff x="10918968" y="713127"/>
            <a:chExt cx="1273032" cy="2532832"/>
          </a:xfrm>
        </p:grpSpPr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CC1A72C6-3DE4-4EC3-9AD5-9E0D40D8CE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2700000">
              <a:off x="11052629" y="2120024"/>
              <a:ext cx="645368" cy="645368"/>
            </a:xfrm>
            <a:prstGeom prst="rect">
              <a:avLst/>
            </a:prstGeom>
            <a:solidFill>
              <a:schemeClr val="accent4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B0DA1F1-C391-4EDF-9FE0-23E86E13776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6200000">
              <a:off x="10289068" y="1343027"/>
              <a:ext cx="2532832" cy="1273032"/>
            </a:xfrm>
            <a:prstGeom prst="triangle">
              <a:avLst>
                <a:gd name="adj" fmla="val 50000"/>
              </a:avLst>
            </a:prstGeom>
            <a:solidFill>
              <a:schemeClr val="accent4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3" name="TextBox 2">
            <a:extLst>
              <a:ext uri="{FF2B5EF4-FFF2-40B4-BE49-F238E27FC236}">
                <a16:creationId xmlns:a16="http://schemas.microsoft.com/office/drawing/2014/main" id="{490FAEE4-648B-F06F-4379-AF33825AAD26}"/>
              </a:ext>
            </a:extLst>
          </p:cNvPr>
          <p:cNvSpPr txBox="1"/>
          <p:nvPr/>
        </p:nvSpPr>
        <p:spPr>
          <a:xfrm>
            <a:off x="645459" y="1344706"/>
            <a:ext cx="1595718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dirty="0">
                <a:hlinkClick r:id="rId3"/>
              </a:rPr>
              <a:t>Подробно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973331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34A34F1-DD97-B958-83D4-7548070808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cs typeface="Calibri Light"/>
              </a:rPr>
              <a:t>State </a:t>
            </a:r>
            <a:r>
              <a:rPr lang="ru-RU" dirty="0" err="1">
                <a:cs typeface="Calibri Light"/>
              </a:rPr>
              <a:t>manager</a:t>
            </a:r>
            <a:endParaRPr lang="ru-RU" dirty="0" err="1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331ADC1-6927-64BF-5A7A-235E9C1256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ru-RU" dirty="0" err="1">
                <a:ea typeface="+mn-lt"/>
                <a:cs typeface="+mn-lt"/>
              </a:rPr>
              <a:t>Angular</a:t>
            </a:r>
            <a:r>
              <a:rPr lang="ru-RU" dirty="0">
                <a:ea typeface="+mn-lt"/>
                <a:cs typeface="+mn-lt"/>
              </a:rPr>
              <a:t> уже есть некоторое подобие State менеджера, которые обеспечивают </a:t>
            </a:r>
            <a:r>
              <a:rPr lang="ru-RU" dirty="0" err="1">
                <a:ea typeface="+mn-lt"/>
                <a:cs typeface="+mn-lt"/>
              </a:rPr>
              <a:t>services</a:t>
            </a:r>
            <a:r>
              <a:rPr lang="ru-RU" dirty="0">
                <a:ea typeface="+mn-lt"/>
                <a:cs typeface="+mn-lt"/>
              </a:rPr>
              <a:t> с использованием </a:t>
            </a:r>
            <a:r>
              <a:rPr lang="ru-RU" dirty="0" err="1">
                <a:ea typeface="+mn-lt"/>
                <a:cs typeface="+mn-lt"/>
              </a:rPr>
              <a:t>Observables</a:t>
            </a:r>
            <a:r>
              <a:rPr lang="ru-RU" dirty="0">
                <a:ea typeface="+mn-lt"/>
                <a:cs typeface="+mn-lt"/>
              </a:rPr>
              <a:t>-объектов (потоков) </a:t>
            </a:r>
            <a:br>
              <a:rPr lang="ru-RU" dirty="0">
                <a:ea typeface="+mn-lt"/>
                <a:cs typeface="+mn-lt"/>
              </a:rPr>
            </a:br>
            <a:br>
              <a:rPr lang="ru-RU" dirty="0">
                <a:ea typeface="+mn-lt"/>
                <a:cs typeface="+mn-lt"/>
              </a:rPr>
            </a:br>
            <a:endParaRPr lang="ru-RU" dirty="0">
              <a:ea typeface="+mn-lt"/>
              <a:cs typeface="+mn-lt"/>
            </a:endParaRPr>
          </a:p>
          <a:p>
            <a:r>
              <a:rPr lang="ru-RU" dirty="0">
                <a:cs typeface="Calibri"/>
              </a:rPr>
              <a:t>В каждом сервисе нужно реализовывать свою бизнес-логику по работе с данными инициализированными в сервисе</a:t>
            </a:r>
            <a:br>
              <a:rPr lang="ru-RU" dirty="0">
                <a:cs typeface="Calibri"/>
              </a:rPr>
            </a:br>
            <a:endParaRPr lang="ru-RU" dirty="0">
              <a:cs typeface="Calibri"/>
            </a:endParaRPr>
          </a:p>
          <a:p>
            <a:pPr marL="0" indent="0">
              <a:buNone/>
            </a:pPr>
            <a:endParaRPr lang="ru-RU" dirty="0">
              <a:ea typeface="Calibri" panose="020F0502020204030204"/>
              <a:cs typeface="Calibri"/>
            </a:endParaRPr>
          </a:p>
        </p:txBody>
      </p:sp>
      <p:pic>
        <p:nvPicPr>
          <p:cNvPr id="4" name="Рисунок 4" descr="Изображение выглядит как текст&#10;&#10;Автоматически созданное описание">
            <a:extLst>
              <a:ext uri="{FF2B5EF4-FFF2-40B4-BE49-F238E27FC236}">
                <a16:creationId xmlns:a16="http://schemas.microsoft.com/office/drawing/2014/main" id="{3991D530-7F26-6B78-FD59-06745F5894D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32465" y="2727795"/>
            <a:ext cx="4088106" cy="1233075"/>
          </a:xfrm>
          <a:prstGeom prst="rect">
            <a:avLst/>
          </a:prstGeom>
        </p:spPr>
      </p:pic>
      <p:pic>
        <p:nvPicPr>
          <p:cNvPr id="5" name="Рисунок 5" descr="Изображение выглядит как текст&#10;&#10;Автоматически созданное описание">
            <a:extLst>
              <a:ext uri="{FF2B5EF4-FFF2-40B4-BE49-F238E27FC236}">
                <a16:creationId xmlns:a16="http://schemas.microsoft.com/office/drawing/2014/main" id="{05601CF6-1CBB-3DE2-FD24-73281C0DBB7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30770" y="4860758"/>
            <a:ext cx="6835422" cy="10593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869507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Широкоэкранный</PresentationFormat>
  <Paragraphs>0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Тема Office</vt:lpstr>
      <vt:lpstr>React Vs Angular</vt:lpstr>
      <vt:lpstr>Структура проекта</vt:lpstr>
      <vt:lpstr>Структура проекта</vt:lpstr>
      <vt:lpstr>Шаблоны html vs JSX</vt:lpstr>
      <vt:lpstr>Шаблоны html vs JSX</vt:lpstr>
      <vt:lpstr>Шаблоны html vs JSX</vt:lpstr>
      <vt:lpstr>Observable variables</vt:lpstr>
      <vt:lpstr>RxJs vs Promise</vt:lpstr>
      <vt:lpstr>State manager</vt:lpstr>
      <vt:lpstr>Резюме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/>
  <cp:lastModifiedBy/>
  <cp:revision>319</cp:revision>
  <dcterms:created xsi:type="dcterms:W3CDTF">2023-02-05T11:56:17Z</dcterms:created>
  <dcterms:modified xsi:type="dcterms:W3CDTF">2023-02-21T06:21:58Z</dcterms:modified>
</cp:coreProperties>
</file>