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65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B8A06F-0A39-4D8F-A9A3-B185274C53C5}" v="486" dt="2023-02-05T13:20:19.099"/>
    <p1510:client id="{1F6D3940-F55A-40FB-B78C-7224C2EA1D64}" v="409" dt="2023-02-14T19:28:44.709"/>
    <p1510:client id="{642CA77B-A915-473D-8516-371536072637}" v="187" dt="2023-02-05T16:11:32.038"/>
    <p1510:client id="{8720538F-6A16-4FF2-A05F-5628160BAC16}" v="27" dt="2023-02-17T10:12:14.958"/>
    <p1510:client id="{B0B7AB75-B0D1-4DC0-998C-C5545437F050}" v="1" dt="2023-02-17T18:12:50.858"/>
    <p1510:client id="{CFAFB0BA-58CA-4BBE-9790-E0AB53858BE0}" v="23" dt="2023-02-21T06:21:36.473"/>
    <p1510:client id="{DFD5883C-0E63-4657-AA4A-76476DA94A39}" v="374" dt="2023-02-05T13:52:45.7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ngular.io/guide/comparing-observables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4A699C-56A2-FFCA-65AE-0E0A55928E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397" r="23298" b="3695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0277" y="2081919"/>
            <a:ext cx="3421286" cy="2056431"/>
          </a:xfrm>
          <a:noFill/>
        </p:spPr>
        <p:txBody>
          <a:bodyPr anchor="b">
            <a:normAutofit fontScale="90000"/>
          </a:bodyPr>
          <a:lstStyle/>
          <a:p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  <a:cs typeface="Calibri Light"/>
              </a:rPr>
              <a:t>React</a:t>
            </a:r>
            <a:br>
              <a:rPr lang="ru-RU" sz="4800" dirty="0">
                <a:cs typeface="Calibri Light"/>
              </a:rPr>
            </a:br>
            <a:r>
              <a:rPr lang="ru-RU" sz="4800" dirty="0" err="1">
                <a:cs typeface="Calibri Light"/>
              </a:rPr>
              <a:t>Vs</a:t>
            </a:r>
            <a:br>
              <a:rPr lang="ru-RU" sz="4800" dirty="0">
                <a:cs typeface="Calibri Light"/>
              </a:rPr>
            </a:br>
            <a:r>
              <a:rPr lang="ru-RU" sz="4800" dirty="0" err="1">
                <a:solidFill>
                  <a:srgbClr val="FF0000"/>
                </a:solidFill>
                <a:cs typeface="Calibri Light"/>
              </a:rPr>
              <a:t>Angular</a:t>
            </a:r>
            <a:endParaRPr lang="ru-RU" sz="4800">
              <a:solidFill>
                <a:srgbClr val="FF0000"/>
              </a:solidFill>
              <a:cs typeface="Calibri Ligh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3759952" cy="52140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2000" dirty="0">
                <a:cs typeface="Calibri"/>
              </a:rPr>
              <a:t>Преимущества и недостатки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EE2F21-BE2F-1205-B02C-EA6DE08DE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cs typeface="Calibri Light"/>
              </a:rPr>
              <a:t>Резюме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57B0A8-04D6-59BF-EC9E-B84482D17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76562" cy="28452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 err="1">
                <a:cs typeface="Calibri"/>
              </a:rPr>
              <a:t>Angular</a:t>
            </a:r>
            <a:r>
              <a:rPr lang="ru-RU" dirty="0">
                <a:cs typeface="Calibri"/>
              </a:rPr>
              <a:t> - полноценный фреймворк и содержит в себе все инструменты для </a:t>
            </a:r>
            <a:r>
              <a:rPr lang="ru-RU" dirty="0" err="1">
                <a:cs typeface="Calibri"/>
              </a:rPr>
              <a:t>front-end</a:t>
            </a:r>
            <a:r>
              <a:rPr lang="ru-RU" dirty="0">
                <a:cs typeface="Calibri"/>
              </a:rPr>
              <a:t> разработки, для </a:t>
            </a:r>
            <a:r>
              <a:rPr lang="ru-RU" dirty="0" err="1">
                <a:cs typeface="Calibri"/>
              </a:rPr>
              <a:t>React</a:t>
            </a:r>
            <a:r>
              <a:rPr lang="ru-RU" dirty="0">
                <a:cs typeface="Calibri"/>
              </a:rPr>
              <a:t> нужно выбирать и подключать дополнительные библиотеки</a:t>
            </a:r>
          </a:p>
          <a:p>
            <a:r>
              <a:rPr lang="ru-RU" dirty="0">
                <a:cs typeface="Calibri"/>
              </a:rPr>
              <a:t>Для </a:t>
            </a:r>
            <a:r>
              <a:rPr lang="ru-RU" dirty="0" err="1">
                <a:cs typeface="Calibri"/>
              </a:rPr>
              <a:t>React</a:t>
            </a:r>
            <a:r>
              <a:rPr lang="ru-RU" dirty="0">
                <a:cs typeface="Calibri"/>
              </a:rPr>
              <a:t> более низкий порог вхождения и многие процессы автоматизированы и спрятаны, в </a:t>
            </a:r>
            <a:r>
              <a:rPr lang="ru-RU" dirty="0" err="1">
                <a:cs typeface="Calibri"/>
              </a:rPr>
              <a:t>Angular</a:t>
            </a:r>
            <a:r>
              <a:rPr lang="ru-RU" dirty="0">
                <a:cs typeface="Calibri"/>
              </a:rPr>
              <a:t> всегда есть возможность ручной настройки поведения компонентов</a:t>
            </a:r>
            <a:endParaRPr lang="ru-RU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6481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3FFCAA-AB84-E7B9-74C7-B65CE2B9A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ru-RU" sz="3600" dirty="0">
                <a:cs typeface="Calibri Light"/>
              </a:rPr>
              <a:t>Структура проекта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DD04EE-8086-7E05-778D-08EAAAAC4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2000" dirty="0" err="1">
                <a:ea typeface="+mn-lt"/>
                <a:cs typeface="+mn-lt"/>
              </a:rPr>
              <a:t>Angular</a:t>
            </a:r>
            <a:r>
              <a:rPr lang="ru-RU" sz="2000" dirty="0">
                <a:ea typeface="+mn-lt"/>
                <a:cs typeface="+mn-lt"/>
              </a:rPr>
              <a:t> сразу предопределяет как минимум простую модульную структуру: создает первый модуль, в нем должны быть компоненты, модели, сервисы (содержат некоторую бизнес логику, но чаще это API функционал).</a:t>
            </a:r>
            <a:endParaRPr lang="ru-RU" sz="2000" dirty="0">
              <a:cs typeface="Calibri" panose="020F0502020204030204"/>
            </a:endParaRPr>
          </a:p>
          <a:p>
            <a:r>
              <a:rPr lang="ru-RU" sz="2000" dirty="0">
                <a:ea typeface="+mn-lt"/>
                <a:cs typeface="+mn-lt"/>
              </a:rPr>
              <a:t>Модульная структура имеет большие преимущества над «Свалкой», основные преимущества: каждый модуль решает свою задачу, бизнес логика и UI разделены.</a:t>
            </a:r>
            <a:br>
              <a:rPr lang="ru-RU" sz="2000" dirty="0">
                <a:ea typeface="+mn-lt"/>
                <a:cs typeface="+mn-lt"/>
              </a:rPr>
            </a:br>
            <a:r>
              <a:rPr lang="ru-RU" sz="2000" dirty="0">
                <a:ea typeface="+mn-lt"/>
                <a:cs typeface="+mn-lt"/>
              </a:rPr>
              <a:t>++ Это дает четкую структуру и упорядоченность, что позволяет проще подключать новых разработчиков.</a:t>
            </a:r>
            <a:br>
              <a:rPr lang="ru-RU" sz="2000" dirty="0">
                <a:ea typeface="+mn-lt"/>
                <a:cs typeface="+mn-lt"/>
              </a:rPr>
            </a:br>
            <a:r>
              <a:rPr lang="ru-RU" sz="2000" dirty="0">
                <a:cs typeface="Calibri"/>
              </a:rPr>
              <a:t>-- Иногда приводит к дублированию кода в разных модулях.</a:t>
            </a:r>
          </a:p>
          <a:p>
            <a:r>
              <a:rPr lang="ru-RU" sz="2000" dirty="0" err="1">
                <a:ea typeface="+mn-lt"/>
                <a:cs typeface="+mn-lt"/>
              </a:rPr>
              <a:t>React</a:t>
            </a:r>
            <a:r>
              <a:rPr lang="ru-RU" sz="2000" dirty="0">
                <a:ea typeface="+mn-lt"/>
                <a:cs typeface="+mn-lt"/>
              </a:rPr>
              <a:t> дает свободу в организации проекта. </a:t>
            </a:r>
            <a:br>
              <a:rPr lang="ru-RU" sz="2000" dirty="0">
                <a:ea typeface="+mn-lt"/>
                <a:cs typeface="+mn-lt"/>
              </a:rPr>
            </a:br>
            <a:r>
              <a:rPr lang="ru-RU" sz="2000" dirty="0">
                <a:ea typeface="+mn-lt"/>
                <a:cs typeface="+mn-lt"/>
              </a:rPr>
              <a:t>Можно реализовать любой подход к архитектуре, а можно и вовсе сделать "свалку".</a:t>
            </a:r>
            <a:endParaRPr lang="ru-RU" sz="2000">
              <a:cs typeface="Calibri"/>
            </a:endParaRPr>
          </a:p>
          <a:p>
            <a:endParaRPr lang="ru-RU" sz="2000" dirty="0">
              <a:cs typeface="Calibri"/>
            </a:endParaRPr>
          </a:p>
          <a:p>
            <a:r>
              <a:rPr lang="ru-RU" sz="2000" dirty="0">
                <a:cs typeface="Calibri"/>
              </a:rPr>
              <a:t>Не о структуре, а по содержанию - в </a:t>
            </a:r>
            <a:r>
              <a:rPr lang="ru-RU" sz="2000" dirty="0" err="1">
                <a:cs typeface="Calibri"/>
              </a:rPr>
              <a:t>Angular</a:t>
            </a:r>
            <a:r>
              <a:rPr lang="ru-RU" sz="2000" dirty="0">
                <a:cs typeface="Calibri"/>
              </a:rPr>
              <a:t> "из коробки" есть всё.</a:t>
            </a:r>
          </a:p>
          <a:p>
            <a:endParaRPr lang="ru-RU" sz="2000" dirty="0">
              <a:cs typeface="Calibri"/>
            </a:endParaRPr>
          </a:p>
          <a:p>
            <a:endParaRPr lang="ru-RU" sz="2000" dirty="0"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65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69562F-5552-D577-21B8-E102CA357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4970877" cy="1135737"/>
          </a:xfrm>
        </p:spPr>
        <p:txBody>
          <a:bodyPr>
            <a:normAutofit/>
          </a:bodyPr>
          <a:lstStyle/>
          <a:p>
            <a:r>
              <a:rPr lang="ru-RU" sz="3600">
                <a:ea typeface="+mj-lt"/>
                <a:cs typeface="+mj-lt"/>
              </a:rPr>
              <a:t>Структура проекта</a:t>
            </a:r>
          </a:p>
        </p:txBody>
      </p:sp>
      <p:sp>
        <p:nvSpPr>
          <p:cNvPr id="36" name="Content Placeholder 19">
            <a:extLst>
              <a:ext uri="{FF2B5EF4-FFF2-40B4-BE49-F238E27FC236}">
                <a16:creationId xmlns:a16="http://schemas.microsoft.com/office/drawing/2014/main" id="{F3B8A84E-2BDE-595A-76F0-85414BD91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73574"/>
            <a:ext cx="7755469" cy="75331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cs typeface="Calibri"/>
              </a:rPr>
              <a:t>Для</a:t>
            </a:r>
            <a:r>
              <a:rPr lang="en-US" sz="2000" dirty="0">
                <a:cs typeface="Calibri"/>
              </a:rPr>
              <a:t> </a:t>
            </a:r>
            <a:r>
              <a:rPr lang="en-US" sz="2000">
                <a:cs typeface="Calibri"/>
              </a:rPr>
              <a:t>каждого</a:t>
            </a:r>
            <a:r>
              <a:rPr lang="en-US" sz="2000" dirty="0">
                <a:cs typeface="Calibri"/>
              </a:rPr>
              <a:t> </a:t>
            </a:r>
            <a:r>
              <a:rPr lang="en-US" sz="2000">
                <a:cs typeface="Calibri"/>
              </a:rPr>
              <a:t>модуля</a:t>
            </a:r>
            <a:r>
              <a:rPr lang="en-US" sz="2000" dirty="0">
                <a:cs typeface="Calibri"/>
              </a:rPr>
              <a:t> </a:t>
            </a:r>
            <a:r>
              <a:rPr lang="en-US" sz="2000">
                <a:cs typeface="Calibri"/>
              </a:rPr>
              <a:t>свои</a:t>
            </a:r>
            <a:r>
              <a:rPr lang="en-US" sz="2000" dirty="0">
                <a:cs typeface="Calibri"/>
              </a:rPr>
              <a:t> </a:t>
            </a:r>
            <a:r>
              <a:rPr lang="en-US" sz="2000">
                <a:cs typeface="Calibri"/>
              </a:rPr>
              <a:t>компоненты</a:t>
            </a:r>
            <a:r>
              <a:rPr lang="en-US" sz="2000" dirty="0">
                <a:cs typeface="Calibri"/>
              </a:rPr>
              <a:t>, </a:t>
            </a:r>
            <a:r>
              <a:rPr lang="en-US" sz="2000">
                <a:cs typeface="Calibri"/>
              </a:rPr>
              <a:t>модели</a:t>
            </a:r>
            <a:r>
              <a:rPr lang="en-US" sz="2000" dirty="0">
                <a:cs typeface="Calibri"/>
              </a:rPr>
              <a:t> и </a:t>
            </a:r>
            <a:r>
              <a:rPr lang="en-US" sz="2000">
                <a:cs typeface="Calibri"/>
              </a:rPr>
              <a:t>сервисы</a:t>
            </a:r>
            <a:endParaRPr lang="en-US" sz="2000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7A6E93A7-52F3-8C1F-5C1E-38B2D6DC39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598" y="2839508"/>
            <a:ext cx="2069024" cy="2705648"/>
          </a:xfrm>
          <a:prstGeom prst="rect">
            <a:avLst/>
          </a:prstGeom>
        </p:spPr>
      </p:pic>
      <p:grpSp>
        <p:nvGrpSpPr>
          <p:cNvPr id="44" name="Group 43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5CA112B6-C407-B764-162F-4A1E9EF3D1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7209" y="2836843"/>
            <a:ext cx="2290173" cy="2705648"/>
          </a:xfrm>
          <a:prstGeom prst="rect">
            <a:avLst/>
          </a:prstGeom>
        </p:spPr>
      </p:pic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5C2DE03F-2842-8FCE-8024-91C36A00A0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7682" y="2839751"/>
            <a:ext cx="2510201" cy="338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414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3FFCAA-AB84-E7B9-74C7-B65CE2B9A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ru-RU" sz="3600" dirty="0">
                <a:cs typeface="Calibri Light"/>
              </a:rPr>
              <a:t>Шаблоны </a:t>
            </a:r>
            <a:r>
              <a:rPr lang="ru-RU" sz="3600" dirty="0" err="1">
                <a:cs typeface="Calibri Light"/>
              </a:rPr>
              <a:t>html</a:t>
            </a:r>
            <a:r>
              <a:rPr lang="ru-RU" sz="3600" dirty="0">
                <a:cs typeface="Calibri Light"/>
              </a:rPr>
              <a:t> </a:t>
            </a:r>
            <a:r>
              <a:rPr lang="ru-RU" sz="3600" dirty="0" err="1">
                <a:cs typeface="Calibri Light"/>
              </a:rPr>
              <a:t>vs</a:t>
            </a:r>
            <a:r>
              <a:rPr lang="ru-RU" sz="3600" dirty="0">
                <a:cs typeface="Calibri Light"/>
              </a:rPr>
              <a:t> JSX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DD04EE-8086-7E05-778D-08EAAAAC4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89" y="1387870"/>
            <a:ext cx="6088473" cy="76272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2000" dirty="0">
                <a:cs typeface="Calibri"/>
              </a:rPr>
              <a:t>В </a:t>
            </a:r>
            <a:r>
              <a:rPr lang="ru-RU" sz="2000" dirty="0" err="1">
                <a:cs typeface="Calibri"/>
              </a:rPr>
              <a:t>Angular</a:t>
            </a:r>
            <a:r>
              <a:rPr lang="ru-RU" sz="2000" dirty="0">
                <a:cs typeface="Calibri"/>
              </a:rPr>
              <a:t> компонент разделен для наглядности на </a:t>
            </a:r>
            <a:r>
              <a:rPr lang="ru-RU" sz="2000" dirty="0" err="1">
                <a:cs typeface="Calibri"/>
              </a:rPr>
              <a:t>html</a:t>
            </a:r>
            <a:r>
              <a:rPr lang="ru-RU" sz="2000" dirty="0">
                <a:cs typeface="Calibri"/>
              </a:rPr>
              <a:t>-шаблон (разметка), файл логики и файл стилей</a:t>
            </a:r>
          </a:p>
          <a:p>
            <a:endParaRPr lang="ru-RU" sz="2000" dirty="0">
              <a:cs typeface="Calibri"/>
            </a:endParaRPr>
          </a:p>
          <a:p>
            <a:endParaRPr lang="ru-RU" sz="2000" dirty="0"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Рисунок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AC3F0F26-3A4D-CA3D-41B8-033B708F4D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8401" y="2208458"/>
            <a:ext cx="2743200" cy="1105231"/>
          </a:xfrm>
          <a:prstGeom prst="rect">
            <a:avLst/>
          </a:prstGeom>
        </p:spPr>
      </p:pic>
      <p:pic>
        <p:nvPicPr>
          <p:cNvPr id="5" name="Рисунок 5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6F7A59B-1348-B6E8-9476-C74383389F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844" y="3600955"/>
            <a:ext cx="6242755" cy="3146240"/>
          </a:xfrm>
          <a:prstGeom prst="rect">
            <a:avLst/>
          </a:prstGeom>
        </p:spPr>
      </p:pic>
      <p:pic>
        <p:nvPicPr>
          <p:cNvPr id="6" name="Рисунок 6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992103A5-3840-8A30-C814-AE4F20A97C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7586" y="1106662"/>
            <a:ext cx="5339644" cy="564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585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DC66B1-BDDF-430D-6B6E-54232ADDD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Шаблоны html vs JSX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EBDA5213-0AE2-D4E8-4F4C-8C77DB11A6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469" y="1782981"/>
            <a:ext cx="4133889" cy="4393982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000"/>
          </a:p>
          <a:p>
            <a:r>
              <a:rPr lang="ru-RU" sz="2000" dirty="0">
                <a:ea typeface="+mn-lt"/>
                <a:cs typeface="+mn-lt"/>
              </a:rPr>
              <a:t> В </a:t>
            </a:r>
            <a:r>
              <a:rPr lang="ru-RU" sz="2000" dirty="0" err="1">
                <a:ea typeface="+mn-lt"/>
                <a:cs typeface="+mn-lt"/>
              </a:rPr>
              <a:t>React</a:t>
            </a:r>
            <a:r>
              <a:rPr lang="ru-RU" sz="2000" dirty="0">
                <a:ea typeface="+mn-lt"/>
                <a:cs typeface="+mn-lt"/>
              </a:rPr>
              <a:t> нет строгого разделения, легко можно смешать логику и шаблон разметки</a:t>
            </a:r>
            <a:endParaRPr lang="en-US" sz="2000">
              <a:ea typeface="+mn-lt"/>
              <a:cs typeface="+mn-lt"/>
            </a:endParaRPr>
          </a:p>
          <a:p>
            <a:endParaRPr lang="ru-RU" sz="2000" dirty="0">
              <a:cs typeface="Calibri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8" name="Рисунок 8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5CA67664-49CA-49DC-3940-96ADE14092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3956" y="324092"/>
            <a:ext cx="5424311" cy="6369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711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323F21-25B2-AD2C-845C-2A8A69847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ru-RU" sz="3600">
                <a:ea typeface="+mj-lt"/>
                <a:cs typeface="+mj-lt"/>
              </a:rPr>
              <a:t>Шаблоны html vs JSX</a:t>
            </a:r>
            <a:endParaRPr lang="ru-RU" sz="36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65BC00-F552-2271-022B-DD0130271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5665140" cy="43939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2000" dirty="0">
                <a:cs typeface="Calibri"/>
              </a:rPr>
              <a:t>В </a:t>
            </a:r>
            <a:r>
              <a:rPr lang="ru-RU" sz="2000" dirty="0" err="1">
                <a:cs typeface="Calibri"/>
              </a:rPr>
              <a:t>Реакт</a:t>
            </a:r>
            <a:r>
              <a:rPr lang="ru-RU" sz="2000" dirty="0">
                <a:cs typeface="Calibri"/>
              </a:rPr>
              <a:t> поток данных однонаправленный</a:t>
            </a:r>
            <a:br>
              <a:rPr lang="en-US" dirty="0"/>
            </a:br>
            <a:endParaRPr lang="ru-RU" sz="2000" dirty="0">
              <a:cs typeface="Calibri"/>
            </a:endParaRPr>
          </a:p>
          <a:p>
            <a:r>
              <a:rPr lang="ru-RU" sz="2000" dirty="0">
                <a:cs typeface="Calibri"/>
              </a:rPr>
              <a:t>В </a:t>
            </a:r>
            <a:r>
              <a:rPr lang="ru-RU" sz="2000" dirty="0" err="1">
                <a:cs typeface="Calibri"/>
              </a:rPr>
              <a:t>Ангуляр</a:t>
            </a:r>
            <a:r>
              <a:rPr lang="ru-RU" sz="2000" dirty="0">
                <a:cs typeface="Calibri"/>
              </a:rPr>
              <a:t> есть возможность </a:t>
            </a:r>
            <a:r>
              <a:rPr lang="ru-RU" sz="2000" dirty="0" err="1">
                <a:cs typeface="Calibri"/>
              </a:rPr>
              <a:t>эмитить</a:t>
            </a:r>
            <a:r>
              <a:rPr lang="ru-RU" sz="2000" dirty="0">
                <a:cs typeface="Calibri"/>
              </a:rPr>
              <a:t> события</a:t>
            </a:r>
            <a:br>
              <a:rPr lang="ru-RU" sz="2000" dirty="0">
                <a:cs typeface="Calibri"/>
              </a:rPr>
            </a:br>
            <a:endParaRPr lang="ru-RU" sz="2000" dirty="0">
              <a:cs typeface="Calibri"/>
            </a:endParaRPr>
          </a:p>
          <a:p>
            <a:r>
              <a:rPr lang="ru-RU" sz="2000" dirty="0" err="1">
                <a:cs typeface="Calibri"/>
              </a:rPr>
              <a:t>Эмит</a:t>
            </a:r>
            <a:r>
              <a:rPr lang="ru-RU" sz="2000" dirty="0">
                <a:cs typeface="Calibri"/>
              </a:rPr>
              <a:t> события позволяет сделать двойное </a:t>
            </a:r>
            <a:r>
              <a:rPr lang="ru-RU" sz="2000" dirty="0" err="1">
                <a:cs typeface="Calibri"/>
              </a:rPr>
              <a:t>связываение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Рисунок 5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F3379147-F337-FB18-316F-A6E736A94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8622" y="3567366"/>
            <a:ext cx="7042385" cy="315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37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3FFCAA-AB84-E7B9-74C7-B65CE2B9A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ru-RU" sz="3600" dirty="0" err="1">
                <a:cs typeface="Calibri Light"/>
              </a:rPr>
              <a:t>Observable</a:t>
            </a:r>
            <a:r>
              <a:rPr lang="ru-RU" sz="3600" dirty="0">
                <a:cs typeface="Calibri Light"/>
              </a:rPr>
              <a:t> </a:t>
            </a:r>
            <a:r>
              <a:rPr lang="ru-RU" sz="3600" dirty="0" err="1">
                <a:cs typeface="Calibri Light"/>
              </a:rPr>
              <a:t>variables</a:t>
            </a:r>
            <a:endParaRPr lang="ru-RU" sz="3600" dirty="0" err="1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DD04EE-8086-7E05-778D-08EAAAAC4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2000" dirty="0">
                <a:cs typeface="Calibri"/>
              </a:rPr>
              <a:t>В </a:t>
            </a:r>
            <a:r>
              <a:rPr lang="ru-RU" sz="2000" dirty="0" err="1">
                <a:cs typeface="Calibri"/>
              </a:rPr>
              <a:t>Ангуляр</a:t>
            </a:r>
            <a:r>
              <a:rPr lang="ru-RU" sz="2000" dirty="0">
                <a:cs typeface="Calibri"/>
              </a:rPr>
              <a:t> все переменные отслеживаются для изменения шаблона (рендера)</a:t>
            </a:r>
            <a:br>
              <a:rPr lang="ru-RU" sz="2000" dirty="0">
                <a:cs typeface="Calibri"/>
              </a:rPr>
            </a:br>
            <a:r>
              <a:rPr lang="ru-RU" sz="2000" dirty="0">
                <a:cs typeface="Calibri"/>
              </a:rPr>
              <a:t>Для обеспечения реактивности в </a:t>
            </a:r>
            <a:r>
              <a:rPr lang="ru-RU" sz="2000" dirty="0" err="1">
                <a:cs typeface="Calibri"/>
              </a:rPr>
              <a:t>Angular</a:t>
            </a:r>
            <a:r>
              <a:rPr lang="ru-RU" sz="2000" dirty="0">
                <a:cs typeface="Calibri"/>
              </a:rPr>
              <a:t> внедрена технология </a:t>
            </a:r>
            <a:r>
              <a:rPr lang="ru-RU" sz="2000" dirty="0" err="1">
                <a:cs typeface="Calibri"/>
              </a:rPr>
              <a:t>RxJs</a:t>
            </a:r>
          </a:p>
          <a:p>
            <a:r>
              <a:rPr lang="ru-RU" sz="2000" dirty="0">
                <a:cs typeface="Calibri"/>
              </a:rPr>
              <a:t>В </a:t>
            </a:r>
            <a:r>
              <a:rPr lang="ru-RU" sz="2000" dirty="0" err="1">
                <a:cs typeface="Calibri"/>
              </a:rPr>
              <a:t>реакт</a:t>
            </a:r>
            <a:r>
              <a:rPr lang="ru-RU" sz="2000" dirty="0">
                <a:cs typeface="Calibri"/>
              </a:rPr>
              <a:t> для изменения шаблона переменные нужно указывать через Хук (</a:t>
            </a:r>
            <a:r>
              <a:rPr lang="ru-RU" sz="2000" dirty="0" err="1">
                <a:cs typeface="Calibri"/>
              </a:rPr>
              <a:t>useState</a:t>
            </a:r>
            <a:r>
              <a:rPr lang="ru-RU" sz="2000" dirty="0">
                <a:cs typeface="Calibri"/>
              </a:rPr>
              <a:t>)</a:t>
            </a:r>
          </a:p>
          <a:p>
            <a:endParaRPr lang="ru-RU" sz="2000" dirty="0">
              <a:cs typeface="Calibri"/>
            </a:endParaRPr>
          </a:p>
          <a:p>
            <a:pPr marL="0" indent="0">
              <a:buNone/>
            </a:pPr>
            <a:endParaRPr lang="ru-RU" sz="2000" dirty="0"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Рисунок 4" descr="Изображение выглядит как текст, внутренний,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DEFFC931-6979-75A0-AB26-4F5C006B5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881" y="3336560"/>
            <a:ext cx="4718755" cy="1511324"/>
          </a:xfrm>
          <a:prstGeom prst="rect">
            <a:avLst/>
          </a:prstGeom>
        </p:spPr>
      </p:pic>
      <p:pic>
        <p:nvPicPr>
          <p:cNvPr id="5" name="Рисунок 5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3D253E5E-13A1-FCC2-A5A1-FBAD6EFE0F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7511" y="3341095"/>
            <a:ext cx="5151496" cy="74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628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3FFCAA-AB84-E7B9-74C7-B65CE2B9A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RxJs vs Promise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20E51414-F586-8046-F782-BB717AD08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46135" y="5658833"/>
            <a:ext cx="5871050" cy="8473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cs typeface="Calibri"/>
              </a:rPr>
              <a:t>С </a:t>
            </a:r>
            <a:r>
              <a:rPr lang="en-US" sz="2000" dirty="0" err="1">
                <a:cs typeface="Calibri"/>
              </a:rPr>
              <a:t>потоком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можно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работать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как</a:t>
            </a:r>
            <a:r>
              <a:rPr lang="en-US" sz="2000" dirty="0">
                <a:cs typeface="Calibri"/>
              </a:rPr>
              <a:t> с </a:t>
            </a:r>
            <a:r>
              <a:rPr lang="en-US" sz="2000" dirty="0" err="1">
                <a:cs typeface="Calibri"/>
              </a:rPr>
              <a:t>массивом</a:t>
            </a:r>
            <a:r>
              <a:rPr lang="en-US" sz="2000" dirty="0">
                <a:cs typeface="Calibri"/>
              </a:rPr>
              <a:t> (</a:t>
            </a:r>
            <a:r>
              <a:rPr lang="en-US" sz="2000" dirty="0" err="1">
                <a:cs typeface="Calibri"/>
              </a:rPr>
              <a:t>перебирать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все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значения</a:t>
            </a:r>
            <a:r>
              <a:rPr lang="en-US" sz="2000" dirty="0">
                <a:cs typeface="Calibri"/>
              </a:rPr>
              <a:t> observable </a:t>
            </a:r>
            <a:r>
              <a:rPr lang="en-US" sz="2000" dirty="0" err="1">
                <a:cs typeface="Calibri"/>
              </a:rPr>
              <a:t>объекта</a:t>
            </a:r>
            <a:r>
              <a:rPr lang="en-US" sz="2000" dirty="0">
                <a:cs typeface="Calibri"/>
              </a:rPr>
              <a:t>)</a:t>
            </a:r>
          </a:p>
        </p:txBody>
      </p:sp>
      <p:grpSp>
        <p:nvGrpSpPr>
          <p:cNvPr id="9" name="Group 11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3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893443EC-5E75-CE2D-2CFC-EE5BABF62D6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42596" y="324833"/>
            <a:ext cx="6015474" cy="5340262"/>
          </a:xfrm>
          <a:prstGeom prst="rect">
            <a:avLst/>
          </a:prstGeom>
        </p:spPr>
      </p:pic>
      <p:grpSp>
        <p:nvGrpSpPr>
          <p:cNvPr id="15" name="Group 15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90FAEE4-648B-F06F-4379-AF33825AAD26}"/>
              </a:ext>
            </a:extLst>
          </p:cNvPr>
          <p:cNvSpPr txBox="1"/>
          <p:nvPr/>
        </p:nvSpPr>
        <p:spPr>
          <a:xfrm>
            <a:off x="645459" y="1344706"/>
            <a:ext cx="159571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hlinkClick r:id="rId3"/>
              </a:rPr>
              <a:t>Подробно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33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4A34F1-DD97-B958-83D4-754807080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cs typeface="Calibri Light"/>
              </a:rPr>
              <a:t>State </a:t>
            </a:r>
            <a:r>
              <a:rPr lang="ru-RU" dirty="0" err="1">
                <a:cs typeface="Calibri Light"/>
              </a:rPr>
              <a:t>manager</a:t>
            </a:r>
            <a:endParaRPr lang="ru-RU" dirty="0" err="1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31ADC1-6927-64BF-5A7A-235E9C125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 err="1">
                <a:ea typeface="+mn-lt"/>
                <a:cs typeface="+mn-lt"/>
              </a:rPr>
              <a:t>Angular</a:t>
            </a:r>
            <a:r>
              <a:rPr lang="ru-RU" dirty="0">
                <a:ea typeface="+mn-lt"/>
                <a:cs typeface="+mn-lt"/>
              </a:rPr>
              <a:t> уже есть некоторое подобие State менеджера, которые обеспечивают </a:t>
            </a:r>
            <a:r>
              <a:rPr lang="ru-RU" dirty="0" err="1">
                <a:ea typeface="+mn-lt"/>
                <a:cs typeface="+mn-lt"/>
              </a:rPr>
              <a:t>services</a:t>
            </a:r>
            <a:r>
              <a:rPr lang="ru-RU" dirty="0">
                <a:ea typeface="+mn-lt"/>
                <a:cs typeface="+mn-lt"/>
              </a:rPr>
              <a:t> с использованием </a:t>
            </a:r>
            <a:r>
              <a:rPr lang="ru-RU" dirty="0" err="1">
                <a:ea typeface="+mn-lt"/>
                <a:cs typeface="+mn-lt"/>
              </a:rPr>
              <a:t>Observables</a:t>
            </a:r>
            <a:r>
              <a:rPr lang="ru-RU" dirty="0">
                <a:ea typeface="+mn-lt"/>
                <a:cs typeface="+mn-lt"/>
              </a:rPr>
              <a:t>-объектов (потоков) </a:t>
            </a:r>
            <a:br>
              <a:rPr lang="ru-RU" dirty="0">
                <a:ea typeface="+mn-lt"/>
                <a:cs typeface="+mn-lt"/>
              </a:rPr>
            </a:br>
            <a:br>
              <a:rPr lang="ru-RU" dirty="0">
                <a:ea typeface="+mn-lt"/>
                <a:cs typeface="+mn-lt"/>
              </a:rPr>
            </a:br>
            <a:endParaRPr lang="ru-RU" dirty="0">
              <a:ea typeface="+mn-lt"/>
              <a:cs typeface="+mn-lt"/>
            </a:endParaRPr>
          </a:p>
          <a:p>
            <a:r>
              <a:rPr lang="ru-RU" dirty="0">
                <a:cs typeface="Calibri"/>
              </a:rPr>
              <a:t>В каждом сервисе нужно реализовывать свою бизнес-логику по работе с данными инициализированными в сервисе</a:t>
            </a:r>
            <a:br>
              <a:rPr lang="ru-RU" dirty="0">
                <a:cs typeface="Calibri"/>
              </a:rPr>
            </a:br>
            <a:endParaRPr lang="ru-RU" dirty="0">
              <a:cs typeface="Calibri"/>
            </a:endParaRPr>
          </a:p>
          <a:p>
            <a:pPr marL="0" indent="0">
              <a:buNone/>
            </a:pPr>
            <a:endParaRPr lang="ru-RU" dirty="0">
              <a:ea typeface="Calibri" panose="020F0502020204030204"/>
              <a:cs typeface="Calibri"/>
            </a:endParaRPr>
          </a:p>
        </p:txBody>
      </p:sp>
      <p:pic>
        <p:nvPicPr>
          <p:cNvPr id="4" name="Рисунок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3991D530-7F26-6B78-FD59-06745F5894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2465" y="2727795"/>
            <a:ext cx="4088106" cy="1233075"/>
          </a:xfrm>
          <a:prstGeom prst="rect">
            <a:avLst/>
          </a:prstGeom>
        </p:spPr>
      </p:pic>
      <p:pic>
        <p:nvPicPr>
          <p:cNvPr id="5" name="Рисунок 5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05601CF6-1CBB-3DE2-FD24-73281C0DBB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0770" y="4860758"/>
            <a:ext cx="6835422" cy="105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6950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React Vs Angular</vt:lpstr>
      <vt:lpstr>Структура проекта</vt:lpstr>
      <vt:lpstr>Структура проекта</vt:lpstr>
      <vt:lpstr>Шаблоны html vs JSX</vt:lpstr>
      <vt:lpstr>Шаблоны html vs JSX</vt:lpstr>
      <vt:lpstr>Шаблоны html vs JSX</vt:lpstr>
      <vt:lpstr>Observable variables</vt:lpstr>
      <vt:lpstr>RxJs vs Promise</vt:lpstr>
      <vt:lpstr>State manager</vt:lpstr>
      <vt:lpstr>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/>
  <cp:revision>319</cp:revision>
  <dcterms:created xsi:type="dcterms:W3CDTF">2023-02-05T11:56:17Z</dcterms:created>
  <dcterms:modified xsi:type="dcterms:W3CDTF">2023-02-21T06:21:58Z</dcterms:modified>
</cp:coreProperties>
</file>